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sldIdLst>
    <p:sldId id="256" r:id="rId2"/>
    <p:sldId id="280" r:id="rId3"/>
    <p:sldId id="279" r:id="rId4"/>
    <p:sldId id="276" r:id="rId5"/>
    <p:sldId id="277" r:id="rId6"/>
    <p:sldId id="278"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1" r:id="rId27"/>
  </p:sldIdLst>
  <p:sldSz cx="14630400" cy="8229600"/>
  <p:notesSz cx="8229600" cy="14630400"/>
  <p:embeddedFontLst>
    <p:embeddedFont>
      <p:font typeface="Inter" panose="020B0604020202020204" charset="0"/>
      <p:regular r:id="rId29"/>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0"/>
  </p:normalViewPr>
  <p:slideViewPr>
    <p:cSldViewPr snapToGrid="0" snapToObjects="1">
      <p:cViewPr varScale="1">
        <p:scale>
          <a:sx n="73" d="100"/>
          <a:sy n="73" d="100"/>
        </p:scale>
        <p:origin x="41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16E3A-D6B4-4424-B42C-14F7830D5C0E}"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54A33B15-22DD-46C8-8242-89B30A83C255}">
      <dgm:prSet custT="1"/>
      <dgm:spPr/>
      <dgm:t>
        <a:bodyPr/>
        <a:lstStyle/>
        <a:p>
          <a:r>
            <a:rPr lang="en-US" sz="2000" dirty="0"/>
            <a:t>Digital tools should be </a:t>
          </a:r>
          <a:r>
            <a:rPr lang="en-US" sz="2000" b="1" dirty="0"/>
            <a:t>enablers</a:t>
          </a:r>
          <a:r>
            <a:rPr lang="en-US" sz="2000" dirty="0"/>
            <a:t>, not barriers — technology must serve people, not exclude them</a:t>
          </a:r>
          <a:endParaRPr lang="el-GR" sz="2000" dirty="0"/>
        </a:p>
      </dgm:t>
    </dgm:pt>
    <dgm:pt modelId="{895C1F22-FB0C-4141-9632-1756658F6A90}" type="parTrans" cxnId="{43106C6C-272C-4A1A-A4EC-414306D5A4F0}">
      <dgm:prSet/>
      <dgm:spPr/>
      <dgm:t>
        <a:bodyPr/>
        <a:lstStyle/>
        <a:p>
          <a:endParaRPr lang="en-US" sz="3600"/>
        </a:p>
      </dgm:t>
    </dgm:pt>
    <dgm:pt modelId="{AE534E6A-157E-43C2-A1BA-CD3C6BEE0338}" type="sibTrans" cxnId="{43106C6C-272C-4A1A-A4EC-414306D5A4F0}">
      <dgm:prSet/>
      <dgm:spPr/>
      <dgm:t>
        <a:bodyPr/>
        <a:lstStyle/>
        <a:p>
          <a:endParaRPr lang="en-US" sz="2800"/>
        </a:p>
      </dgm:t>
    </dgm:pt>
    <dgm:pt modelId="{F8355A4F-B9FB-4D64-80AA-50E909CF3010}">
      <dgm:prSet custT="1"/>
      <dgm:spPr/>
      <dgm:t>
        <a:bodyPr/>
        <a:lstStyle/>
        <a:p>
          <a:r>
            <a:rPr lang="en-US" sz="2000" dirty="0"/>
            <a:t>Inclusion operates at two levels: </a:t>
          </a:r>
          <a:r>
            <a:rPr lang="en-US" sz="2000" b="1" dirty="0"/>
            <a:t>citizens</a:t>
          </a:r>
          <a:r>
            <a:rPr lang="en-US" sz="2000" dirty="0"/>
            <a:t> (especially vulnerable groups) AND </a:t>
          </a:r>
          <a:r>
            <a:rPr lang="en-US" sz="2000" b="1" dirty="0"/>
            <a:t>municipalities</a:t>
          </a:r>
          <a:r>
            <a:rPr lang="en-US" sz="2000" dirty="0"/>
            <a:t> (especially smaller ones)</a:t>
          </a:r>
          <a:endParaRPr lang="el-GR" sz="2000" dirty="0"/>
        </a:p>
      </dgm:t>
    </dgm:pt>
    <dgm:pt modelId="{EFDC4162-9080-4EDB-BE38-766860C223D1}" type="parTrans" cxnId="{4BACBEF1-2097-41CA-AC3E-07CC87484951}">
      <dgm:prSet/>
      <dgm:spPr/>
      <dgm:t>
        <a:bodyPr/>
        <a:lstStyle/>
        <a:p>
          <a:endParaRPr lang="en-US" sz="3600"/>
        </a:p>
      </dgm:t>
    </dgm:pt>
    <dgm:pt modelId="{F925EB15-6CC7-450E-9D7D-FD16204F9E54}" type="sibTrans" cxnId="{4BACBEF1-2097-41CA-AC3E-07CC87484951}">
      <dgm:prSet/>
      <dgm:spPr/>
      <dgm:t>
        <a:bodyPr/>
        <a:lstStyle/>
        <a:p>
          <a:endParaRPr lang="en-US" sz="2800"/>
        </a:p>
      </dgm:t>
    </dgm:pt>
    <dgm:pt modelId="{3023584D-0752-47F3-A73C-4D9A74CE741E}">
      <dgm:prSet custT="1"/>
      <dgm:spPr/>
      <dgm:t>
        <a:bodyPr/>
        <a:lstStyle/>
        <a:p>
          <a:r>
            <a:rPr lang="en-US" sz="2000" b="1" dirty="0"/>
            <a:t>"Nothing About Us Without Us" </a:t>
          </a:r>
          <a:r>
            <a:rPr lang="en-US" sz="2000" dirty="0"/>
            <a:t>— co-design with vulnerable groups is essential for success</a:t>
          </a:r>
          <a:endParaRPr lang="el-GR" sz="2000" dirty="0"/>
        </a:p>
      </dgm:t>
    </dgm:pt>
    <dgm:pt modelId="{365D16C2-C192-415D-9CCF-E99F1D39E5F8}" type="parTrans" cxnId="{7933111A-7A44-4FD2-AB58-3C72F16D0969}">
      <dgm:prSet/>
      <dgm:spPr/>
      <dgm:t>
        <a:bodyPr/>
        <a:lstStyle/>
        <a:p>
          <a:endParaRPr lang="en-US" sz="3600"/>
        </a:p>
      </dgm:t>
    </dgm:pt>
    <dgm:pt modelId="{7F81509B-8728-4A74-AC00-657ED0EE31DC}" type="sibTrans" cxnId="{7933111A-7A44-4FD2-AB58-3C72F16D0969}">
      <dgm:prSet/>
      <dgm:spPr/>
      <dgm:t>
        <a:bodyPr/>
        <a:lstStyle/>
        <a:p>
          <a:endParaRPr lang="en-US" sz="2800"/>
        </a:p>
      </dgm:t>
    </dgm:pt>
    <dgm:pt modelId="{E5F22718-BD7F-4078-BD5F-5A6EDF7CD78D}">
      <dgm:prSet custT="1"/>
      <dgm:spPr/>
      <dgm:t>
        <a:bodyPr/>
        <a:lstStyle/>
        <a:p>
          <a:r>
            <a:rPr lang="en-US" sz="2000" b="1" dirty="0"/>
            <a:t>Technology alone is not enough </a:t>
          </a:r>
          <a:r>
            <a:rPr lang="en-US" sz="2000" dirty="0"/>
            <a:t>— human support, training, and trust are equally important</a:t>
          </a:r>
          <a:endParaRPr lang="el-GR" sz="2000" dirty="0"/>
        </a:p>
      </dgm:t>
    </dgm:pt>
    <dgm:pt modelId="{9F4A2777-1428-4DD1-9F20-D3EE3D2A2643}" type="parTrans" cxnId="{813024CC-E8B9-4114-A44D-462F45032808}">
      <dgm:prSet/>
      <dgm:spPr/>
      <dgm:t>
        <a:bodyPr/>
        <a:lstStyle/>
        <a:p>
          <a:endParaRPr lang="en-US" sz="3600"/>
        </a:p>
      </dgm:t>
    </dgm:pt>
    <dgm:pt modelId="{D7AA9C3B-DF6D-45B4-BB3F-D549C90219F1}" type="sibTrans" cxnId="{813024CC-E8B9-4114-A44D-462F45032808}">
      <dgm:prSet/>
      <dgm:spPr/>
      <dgm:t>
        <a:bodyPr/>
        <a:lstStyle/>
        <a:p>
          <a:endParaRPr lang="en-US" sz="2800"/>
        </a:p>
      </dgm:t>
    </dgm:pt>
    <dgm:pt modelId="{C475298D-EA28-42B9-8E55-0F1369C0C79A}">
      <dgm:prSet custT="1"/>
      <dgm:spPr/>
      <dgm:t>
        <a:bodyPr/>
        <a:lstStyle/>
        <a:p>
          <a:r>
            <a:rPr lang="en-US" sz="2000" b="1" dirty="0"/>
            <a:t>Don't reinvent the wheel </a:t>
          </a:r>
          <a:r>
            <a:rPr lang="en-US" sz="2000" dirty="0"/>
            <a:t>— learn from proven European practices and adapt them locally</a:t>
          </a:r>
          <a:endParaRPr lang="el-GR" sz="2000" dirty="0"/>
        </a:p>
      </dgm:t>
    </dgm:pt>
    <dgm:pt modelId="{F3EB4868-6DB1-4F7B-AF07-85727AD0C56F}" type="parTrans" cxnId="{B231BE10-D7A3-452D-B58C-10F1AC807177}">
      <dgm:prSet/>
      <dgm:spPr/>
      <dgm:t>
        <a:bodyPr/>
        <a:lstStyle/>
        <a:p>
          <a:endParaRPr lang="en-US" sz="3600"/>
        </a:p>
      </dgm:t>
    </dgm:pt>
    <dgm:pt modelId="{6591A322-74DD-4BDF-A543-F9728AA96BB1}" type="sibTrans" cxnId="{B231BE10-D7A3-452D-B58C-10F1AC807177}">
      <dgm:prSet/>
      <dgm:spPr/>
      <dgm:t>
        <a:bodyPr/>
        <a:lstStyle/>
        <a:p>
          <a:endParaRPr lang="en-US" sz="2800"/>
        </a:p>
      </dgm:t>
    </dgm:pt>
    <dgm:pt modelId="{25AA04B4-087D-4E09-85B3-CB2DE23A1AFB}">
      <dgm:prSet custT="1"/>
      <dgm:spPr/>
      <dgm:t>
        <a:bodyPr/>
        <a:lstStyle/>
        <a:p>
          <a:r>
            <a:rPr lang="en-US" sz="2000" b="1" dirty="0"/>
            <a:t>Transnational cooperation </a:t>
          </a:r>
          <a:r>
            <a:rPr lang="en-US" sz="2000" dirty="0"/>
            <a:t>multiplies impact — sharing knowledge across borders benefits everyone</a:t>
          </a:r>
          <a:endParaRPr lang="el-GR" sz="2000" dirty="0"/>
        </a:p>
      </dgm:t>
    </dgm:pt>
    <dgm:pt modelId="{0E88AA72-E643-4217-8235-068FE3C34E4E}" type="parTrans" cxnId="{71004983-1C0B-4E71-BA94-504EFAA0F509}">
      <dgm:prSet/>
      <dgm:spPr/>
      <dgm:t>
        <a:bodyPr/>
        <a:lstStyle/>
        <a:p>
          <a:endParaRPr lang="en-US" sz="3600"/>
        </a:p>
      </dgm:t>
    </dgm:pt>
    <dgm:pt modelId="{DDDBDD8F-385C-46AB-A589-99F169E123F5}" type="sibTrans" cxnId="{71004983-1C0B-4E71-BA94-504EFAA0F509}">
      <dgm:prSet/>
      <dgm:spPr/>
      <dgm:t>
        <a:bodyPr/>
        <a:lstStyle/>
        <a:p>
          <a:endParaRPr lang="en-US" sz="2800"/>
        </a:p>
      </dgm:t>
    </dgm:pt>
    <dgm:pt modelId="{051B95D7-C7AF-4974-A8B2-50E8E0415F4E}">
      <dgm:prSet custT="1"/>
      <dgm:spPr/>
      <dgm:t>
        <a:bodyPr/>
        <a:lstStyle/>
        <a:p>
          <a:r>
            <a:rPr lang="en-US" sz="2000" b="1" dirty="0" err="1"/>
            <a:t>Quantos</a:t>
          </a:r>
          <a:r>
            <a:rPr lang="en-US" sz="2000" dirty="0"/>
            <a:t> offers practical solutions: data analytics, assessment tools, AI-powered recommendations, and accessibility expertise to support PADRION's digital inclusion goals</a:t>
          </a:r>
          <a:endParaRPr lang="el-GR" sz="2000" dirty="0"/>
        </a:p>
      </dgm:t>
    </dgm:pt>
    <dgm:pt modelId="{AB845FB7-9C7F-4CDF-8E9A-487098BCAEB4}" type="parTrans" cxnId="{AD6A6B27-1C1E-4585-BBF0-AA3D2F94E383}">
      <dgm:prSet/>
      <dgm:spPr/>
      <dgm:t>
        <a:bodyPr/>
        <a:lstStyle/>
        <a:p>
          <a:endParaRPr lang="en-US" sz="3600"/>
        </a:p>
      </dgm:t>
    </dgm:pt>
    <dgm:pt modelId="{C8723F9C-CF79-4C10-A9F3-A35BC96E8650}" type="sibTrans" cxnId="{AD6A6B27-1C1E-4585-BBF0-AA3D2F94E383}">
      <dgm:prSet/>
      <dgm:spPr/>
      <dgm:t>
        <a:bodyPr/>
        <a:lstStyle/>
        <a:p>
          <a:endParaRPr lang="en-US" sz="2800"/>
        </a:p>
      </dgm:t>
    </dgm:pt>
    <dgm:pt modelId="{E9975248-9C9D-4601-99E6-5AA7E5C4950D}" type="pres">
      <dgm:prSet presAssocID="{D1D16E3A-D6B4-4424-B42C-14F7830D5C0E}" presName="vert0" presStyleCnt="0">
        <dgm:presLayoutVars>
          <dgm:dir/>
          <dgm:animOne val="branch"/>
          <dgm:animLvl val="lvl"/>
        </dgm:presLayoutVars>
      </dgm:prSet>
      <dgm:spPr/>
    </dgm:pt>
    <dgm:pt modelId="{F7A55FC9-CDE0-4C5A-9228-276B80E0A397}" type="pres">
      <dgm:prSet presAssocID="{54A33B15-22DD-46C8-8242-89B30A83C255}" presName="thickLine" presStyleLbl="alignNode1" presStyleIdx="0" presStyleCnt="7"/>
      <dgm:spPr/>
    </dgm:pt>
    <dgm:pt modelId="{FF1A4CBA-1177-479B-8667-22A03D900CFD}" type="pres">
      <dgm:prSet presAssocID="{54A33B15-22DD-46C8-8242-89B30A83C255}" presName="horz1" presStyleCnt="0"/>
      <dgm:spPr/>
    </dgm:pt>
    <dgm:pt modelId="{B22FC33D-B2F1-466B-ADA7-BC3617D3031B}" type="pres">
      <dgm:prSet presAssocID="{54A33B15-22DD-46C8-8242-89B30A83C255}" presName="tx1" presStyleLbl="revTx" presStyleIdx="0" presStyleCnt="7"/>
      <dgm:spPr/>
    </dgm:pt>
    <dgm:pt modelId="{1FCAC3CE-A66F-4B1E-AED3-8B1A62755711}" type="pres">
      <dgm:prSet presAssocID="{54A33B15-22DD-46C8-8242-89B30A83C255}" presName="vert1" presStyleCnt="0"/>
      <dgm:spPr/>
    </dgm:pt>
    <dgm:pt modelId="{8024CC18-1273-490D-83BE-197DCE7CDFBA}" type="pres">
      <dgm:prSet presAssocID="{F8355A4F-B9FB-4D64-80AA-50E909CF3010}" presName="thickLine" presStyleLbl="alignNode1" presStyleIdx="1" presStyleCnt="7"/>
      <dgm:spPr/>
    </dgm:pt>
    <dgm:pt modelId="{16F1BAC2-6F0C-4715-80A2-158D1AFEDC94}" type="pres">
      <dgm:prSet presAssocID="{F8355A4F-B9FB-4D64-80AA-50E909CF3010}" presName="horz1" presStyleCnt="0"/>
      <dgm:spPr/>
    </dgm:pt>
    <dgm:pt modelId="{D2274FEE-AD36-434E-B6DF-D41F426B771E}" type="pres">
      <dgm:prSet presAssocID="{F8355A4F-B9FB-4D64-80AA-50E909CF3010}" presName="tx1" presStyleLbl="revTx" presStyleIdx="1" presStyleCnt="7"/>
      <dgm:spPr/>
    </dgm:pt>
    <dgm:pt modelId="{ADF94F2A-E0E8-4D1D-9047-1D9C5C6C1E90}" type="pres">
      <dgm:prSet presAssocID="{F8355A4F-B9FB-4D64-80AA-50E909CF3010}" presName="vert1" presStyleCnt="0"/>
      <dgm:spPr/>
    </dgm:pt>
    <dgm:pt modelId="{639A2667-6820-45A5-A859-AD1B83B81D5E}" type="pres">
      <dgm:prSet presAssocID="{3023584D-0752-47F3-A73C-4D9A74CE741E}" presName="thickLine" presStyleLbl="alignNode1" presStyleIdx="2" presStyleCnt="7"/>
      <dgm:spPr/>
    </dgm:pt>
    <dgm:pt modelId="{4E023AB3-89A8-4E98-8CE3-8A9D8732B5D3}" type="pres">
      <dgm:prSet presAssocID="{3023584D-0752-47F3-A73C-4D9A74CE741E}" presName="horz1" presStyleCnt="0"/>
      <dgm:spPr/>
    </dgm:pt>
    <dgm:pt modelId="{F731A324-97C6-41DD-BDFA-3212780151BF}" type="pres">
      <dgm:prSet presAssocID="{3023584D-0752-47F3-A73C-4D9A74CE741E}" presName="tx1" presStyleLbl="revTx" presStyleIdx="2" presStyleCnt="7"/>
      <dgm:spPr/>
    </dgm:pt>
    <dgm:pt modelId="{36B39D23-E2C9-4A49-83D3-8E4922686309}" type="pres">
      <dgm:prSet presAssocID="{3023584D-0752-47F3-A73C-4D9A74CE741E}" presName="vert1" presStyleCnt="0"/>
      <dgm:spPr/>
    </dgm:pt>
    <dgm:pt modelId="{0D25D93A-4FBC-4D52-8558-5A429FD35604}" type="pres">
      <dgm:prSet presAssocID="{E5F22718-BD7F-4078-BD5F-5A6EDF7CD78D}" presName="thickLine" presStyleLbl="alignNode1" presStyleIdx="3" presStyleCnt="7"/>
      <dgm:spPr/>
    </dgm:pt>
    <dgm:pt modelId="{38DEA322-EBD7-45A5-9DF9-23AD2A539996}" type="pres">
      <dgm:prSet presAssocID="{E5F22718-BD7F-4078-BD5F-5A6EDF7CD78D}" presName="horz1" presStyleCnt="0"/>
      <dgm:spPr/>
    </dgm:pt>
    <dgm:pt modelId="{11BEEAED-3722-4921-BC8F-C69181BFCA80}" type="pres">
      <dgm:prSet presAssocID="{E5F22718-BD7F-4078-BD5F-5A6EDF7CD78D}" presName="tx1" presStyleLbl="revTx" presStyleIdx="3" presStyleCnt="7"/>
      <dgm:spPr/>
    </dgm:pt>
    <dgm:pt modelId="{DC7AEF28-47A6-478E-9CF1-A370A6A184A8}" type="pres">
      <dgm:prSet presAssocID="{E5F22718-BD7F-4078-BD5F-5A6EDF7CD78D}" presName="vert1" presStyleCnt="0"/>
      <dgm:spPr/>
    </dgm:pt>
    <dgm:pt modelId="{98DA79EB-CE50-4101-903A-07B43A8863B3}" type="pres">
      <dgm:prSet presAssocID="{C475298D-EA28-42B9-8E55-0F1369C0C79A}" presName="thickLine" presStyleLbl="alignNode1" presStyleIdx="4" presStyleCnt="7"/>
      <dgm:spPr/>
    </dgm:pt>
    <dgm:pt modelId="{745E3D12-4C7D-4E42-A23F-B44DAB97FA22}" type="pres">
      <dgm:prSet presAssocID="{C475298D-EA28-42B9-8E55-0F1369C0C79A}" presName="horz1" presStyleCnt="0"/>
      <dgm:spPr/>
    </dgm:pt>
    <dgm:pt modelId="{25F33347-2330-456B-A279-7DA4450C7591}" type="pres">
      <dgm:prSet presAssocID="{C475298D-EA28-42B9-8E55-0F1369C0C79A}" presName="tx1" presStyleLbl="revTx" presStyleIdx="4" presStyleCnt="7"/>
      <dgm:spPr/>
    </dgm:pt>
    <dgm:pt modelId="{77D0AC55-4F10-449B-B7BC-B5BD12058461}" type="pres">
      <dgm:prSet presAssocID="{C475298D-EA28-42B9-8E55-0F1369C0C79A}" presName="vert1" presStyleCnt="0"/>
      <dgm:spPr/>
    </dgm:pt>
    <dgm:pt modelId="{26384070-777F-492B-BFF7-10CC8E04A872}" type="pres">
      <dgm:prSet presAssocID="{25AA04B4-087D-4E09-85B3-CB2DE23A1AFB}" presName="thickLine" presStyleLbl="alignNode1" presStyleIdx="5" presStyleCnt="7"/>
      <dgm:spPr/>
    </dgm:pt>
    <dgm:pt modelId="{18836A5E-F4AD-4A0E-806E-4D6FD0F780F2}" type="pres">
      <dgm:prSet presAssocID="{25AA04B4-087D-4E09-85B3-CB2DE23A1AFB}" presName="horz1" presStyleCnt="0"/>
      <dgm:spPr/>
    </dgm:pt>
    <dgm:pt modelId="{E67345E3-5AD6-49C8-8CB9-BB239D4CC0DC}" type="pres">
      <dgm:prSet presAssocID="{25AA04B4-087D-4E09-85B3-CB2DE23A1AFB}" presName="tx1" presStyleLbl="revTx" presStyleIdx="5" presStyleCnt="7"/>
      <dgm:spPr/>
    </dgm:pt>
    <dgm:pt modelId="{CD715BFC-08D4-4D54-94CE-E81215E6F628}" type="pres">
      <dgm:prSet presAssocID="{25AA04B4-087D-4E09-85B3-CB2DE23A1AFB}" presName="vert1" presStyleCnt="0"/>
      <dgm:spPr/>
    </dgm:pt>
    <dgm:pt modelId="{B08BFED6-4FC0-4FC2-A8E7-9A0F28E8D01B}" type="pres">
      <dgm:prSet presAssocID="{051B95D7-C7AF-4974-A8B2-50E8E0415F4E}" presName="thickLine" presStyleLbl="alignNode1" presStyleIdx="6" presStyleCnt="7"/>
      <dgm:spPr/>
    </dgm:pt>
    <dgm:pt modelId="{9AB4172E-F9EB-4176-AC7B-9A167D687859}" type="pres">
      <dgm:prSet presAssocID="{051B95D7-C7AF-4974-A8B2-50E8E0415F4E}" presName="horz1" presStyleCnt="0"/>
      <dgm:spPr/>
    </dgm:pt>
    <dgm:pt modelId="{159856B5-2AA3-4AC1-A3EE-736D6631A5C2}" type="pres">
      <dgm:prSet presAssocID="{051B95D7-C7AF-4974-A8B2-50E8E0415F4E}" presName="tx1" presStyleLbl="revTx" presStyleIdx="6" presStyleCnt="7"/>
      <dgm:spPr/>
    </dgm:pt>
    <dgm:pt modelId="{71C7B02E-9370-4632-B83C-49F2F3741619}" type="pres">
      <dgm:prSet presAssocID="{051B95D7-C7AF-4974-A8B2-50E8E0415F4E}" presName="vert1" presStyleCnt="0"/>
      <dgm:spPr/>
    </dgm:pt>
  </dgm:ptLst>
  <dgm:cxnLst>
    <dgm:cxn modelId="{36932300-4F05-45A2-A335-B10D6AC000B4}" type="presOf" srcId="{E5F22718-BD7F-4078-BD5F-5A6EDF7CD78D}" destId="{11BEEAED-3722-4921-BC8F-C69181BFCA80}" srcOrd="0" destOrd="0" presId="urn:microsoft.com/office/officeart/2008/layout/LinedList"/>
    <dgm:cxn modelId="{B231BE10-D7A3-452D-B58C-10F1AC807177}" srcId="{D1D16E3A-D6B4-4424-B42C-14F7830D5C0E}" destId="{C475298D-EA28-42B9-8E55-0F1369C0C79A}" srcOrd="4" destOrd="0" parTransId="{F3EB4868-6DB1-4F7B-AF07-85727AD0C56F}" sibTransId="{6591A322-74DD-4BDF-A543-F9728AA96BB1}"/>
    <dgm:cxn modelId="{7933111A-7A44-4FD2-AB58-3C72F16D0969}" srcId="{D1D16E3A-D6B4-4424-B42C-14F7830D5C0E}" destId="{3023584D-0752-47F3-A73C-4D9A74CE741E}" srcOrd="2" destOrd="0" parTransId="{365D16C2-C192-415D-9CCF-E99F1D39E5F8}" sibTransId="{7F81509B-8728-4A74-AC00-657ED0EE31DC}"/>
    <dgm:cxn modelId="{AD6A6B27-1C1E-4585-BBF0-AA3D2F94E383}" srcId="{D1D16E3A-D6B4-4424-B42C-14F7830D5C0E}" destId="{051B95D7-C7AF-4974-A8B2-50E8E0415F4E}" srcOrd="6" destOrd="0" parTransId="{AB845FB7-9C7F-4CDF-8E9A-487098BCAEB4}" sibTransId="{C8723F9C-CF79-4C10-A9F3-A35BC96E8650}"/>
    <dgm:cxn modelId="{B2B71C64-26F8-4941-8D5C-02562DFB2005}" type="presOf" srcId="{051B95D7-C7AF-4974-A8B2-50E8E0415F4E}" destId="{159856B5-2AA3-4AC1-A3EE-736D6631A5C2}" srcOrd="0" destOrd="0" presId="urn:microsoft.com/office/officeart/2008/layout/LinedList"/>
    <dgm:cxn modelId="{218BFD69-F6E5-49BC-B5E5-034A63B60F60}" type="presOf" srcId="{25AA04B4-087D-4E09-85B3-CB2DE23A1AFB}" destId="{E67345E3-5AD6-49C8-8CB9-BB239D4CC0DC}" srcOrd="0" destOrd="0" presId="urn:microsoft.com/office/officeart/2008/layout/LinedList"/>
    <dgm:cxn modelId="{43106C6C-272C-4A1A-A4EC-414306D5A4F0}" srcId="{D1D16E3A-D6B4-4424-B42C-14F7830D5C0E}" destId="{54A33B15-22DD-46C8-8242-89B30A83C255}" srcOrd="0" destOrd="0" parTransId="{895C1F22-FB0C-4141-9632-1756658F6A90}" sibTransId="{AE534E6A-157E-43C2-A1BA-CD3C6BEE0338}"/>
    <dgm:cxn modelId="{71004983-1C0B-4E71-BA94-504EFAA0F509}" srcId="{D1D16E3A-D6B4-4424-B42C-14F7830D5C0E}" destId="{25AA04B4-087D-4E09-85B3-CB2DE23A1AFB}" srcOrd="5" destOrd="0" parTransId="{0E88AA72-E643-4217-8235-068FE3C34E4E}" sibTransId="{DDDBDD8F-385C-46AB-A589-99F169E123F5}"/>
    <dgm:cxn modelId="{6E88BF9C-B47C-4FEC-ACBE-8F4248961B59}" type="presOf" srcId="{3023584D-0752-47F3-A73C-4D9A74CE741E}" destId="{F731A324-97C6-41DD-BDFA-3212780151BF}" srcOrd="0" destOrd="0" presId="urn:microsoft.com/office/officeart/2008/layout/LinedList"/>
    <dgm:cxn modelId="{4171CCA9-47A2-4BC1-86BF-18562F58B298}" type="presOf" srcId="{F8355A4F-B9FB-4D64-80AA-50E909CF3010}" destId="{D2274FEE-AD36-434E-B6DF-D41F426B771E}" srcOrd="0" destOrd="0" presId="urn:microsoft.com/office/officeart/2008/layout/LinedList"/>
    <dgm:cxn modelId="{60B9D2C1-9936-4BC4-BD82-A8F65199C781}" type="presOf" srcId="{C475298D-EA28-42B9-8E55-0F1369C0C79A}" destId="{25F33347-2330-456B-A279-7DA4450C7591}" srcOrd="0" destOrd="0" presId="urn:microsoft.com/office/officeart/2008/layout/LinedList"/>
    <dgm:cxn modelId="{813024CC-E8B9-4114-A44D-462F45032808}" srcId="{D1D16E3A-D6B4-4424-B42C-14F7830D5C0E}" destId="{E5F22718-BD7F-4078-BD5F-5A6EDF7CD78D}" srcOrd="3" destOrd="0" parTransId="{9F4A2777-1428-4DD1-9F20-D3EE3D2A2643}" sibTransId="{D7AA9C3B-DF6D-45B4-BB3F-D549C90219F1}"/>
    <dgm:cxn modelId="{9EBB4BDB-68E2-4779-A166-1B9022B3AE8A}" type="presOf" srcId="{D1D16E3A-D6B4-4424-B42C-14F7830D5C0E}" destId="{E9975248-9C9D-4601-99E6-5AA7E5C4950D}" srcOrd="0" destOrd="0" presId="urn:microsoft.com/office/officeart/2008/layout/LinedList"/>
    <dgm:cxn modelId="{0E9900EF-7F6F-406A-93DD-4D3C9A430DE0}" type="presOf" srcId="{54A33B15-22DD-46C8-8242-89B30A83C255}" destId="{B22FC33D-B2F1-466B-ADA7-BC3617D3031B}" srcOrd="0" destOrd="0" presId="urn:microsoft.com/office/officeart/2008/layout/LinedList"/>
    <dgm:cxn modelId="{4BACBEF1-2097-41CA-AC3E-07CC87484951}" srcId="{D1D16E3A-D6B4-4424-B42C-14F7830D5C0E}" destId="{F8355A4F-B9FB-4D64-80AA-50E909CF3010}" srcOrd="1" destOrd="0" parTransId="{EFDC4162-9080-4EDB-BE38-766860C223D1}" sibTransId="{F925EB15-6CC7-450E-9D7D-FD16204F9E54}"/>
    <dgm:cxn modelId="{CBB0288B-425F-43C3-B5E7-34FF07350ED9}" type="presParOf" srcId="{E9975248-9C9D-4601-99E6-5AA7E5C4950D}" destId="{F7A55FC9-CDE0-4C5A-9228-276B80E0A397}" srcOrd="0" destOrd="0" presId="urn:microsoft.com/office/officeart/2008/layout/LinedList"/>
    <dgm:cxn modelId="{A9E5AD0A-BC04-4B58-936A-EE3C9D51DFE1}" type="presParOf" srcId="{E9975248-9C9D-4601-99E6-5AA7E5C4950D}" destId="{FF1A4CBA-1177-479B-8667-22A03D900CFD}" srcOrd="1" destOrd="0" presId="urn:microsoft.com/office/officeart/2008/layout/LinedList"/>
    <dgm:cxn modelId="{DA8FAE29-E8D1-4FA4-9E70-C685082B6AB9}" type="presParOf" srcId="{FF1A4CBA-1177-479B-8667-22A03D900CFD}" destId="{B22FC33D-B2F1-466B-ADA7-BC3617D3031B}" srcOrd="0" destOrd="0" presId="urn:microsoft.com/office/officeart/2008/layout/LinedList"/>
    <dgm:cxn modelId="{DE182F92-9516-4C73-B131-D364C1284CED}" type="presParOf" srcId="{FF1A4CBA-1177-479B-8667-22A03D900CFD}" destId="{1FCAC3CE-A66F-4B1E-AED3-8B1A62755711}" srcOrd="1" destOrd="0" presId="urn:microsoft.com/office/officeart/2008/layout/LinedList"/>
    <dgm:cxn modelId="{D440F8C9-5CEF-4AB8-862E-B50D90196FB8}" type="presParOf" srcId="{E9975248-9C9D-4601-99E6-5AA7E5C4950D}" destId="{8024CC18-1273-490D-83BE-197DCE7CDFBA}" srcOrd="2" destOrd="0" presId="urn:microsoft.com/office/officeart/2008/layout/LinedList"/>
    <dgm:cxn modelId="{6AFCE3E2-1235-4684-AB56-3BE3C18BD3B1}" type="presParOf" srcId="{E9975248-9C9D-4601-99E6-5AA7E5C4950D}" destId="{16F1BAC2-6F0C-4715-80A2-158D1AFEDC94}" srcOrd="3" destOrd="0" presId="urn:microsoft.com/office/officeart/2008/layout/LinedList"/>
    <dgm:cxn modelId="{9D97B141-1AA7-4272-B8B0-2CDB6E36CC71}" type="presParOf" srcId="{16F1BAC2-6F0C-4715-80A2-158D1AFEDC94}" destId="{D2274FEE-AD36-434E-B6DF-D41F426B771E}" srcOrd="0" destOrd="0" presId="urn:microsoft.com/office/officeart/2008/layout/LinedList"/>
    <dgm:cxn modelId="{610B2B2F-0BE2-45C8-A9F6-144A664ADC8B}" type="presParOf" srcId="{16F1BAC2-6F0C-4715-80A2-158D1AFEDC94}" destId="{ADF94F2A-E0E8-4D1D-9047-1D9C5C6C1E90}" srcOrd="1" destOrd="0" presId="urn:microsoft.com/office/officeart/2008/layout/LinedList"/>
    <dgm:cxn modelId="{6C0E5A15-65C1-4F05-AD40-78B91ABE6E0F}" type="presParOf" srcId="{E9975248-9C9D-4601-99E6-5AA7E5C4950D}" destId="{639A2667-6820-45A5-A859-AD1B83B81D5E}" srcOrd="4" destOrd="0" presId="urn:microsoft.com/office/officeart/2008/layout/LinedList"/>
    <dgm:cxn modelId="{ABCCC4BF-02B2-411F-AEEE-CFFFD5DD14BA}" type="presParOf" srcId="{E9975248-9C9D-4601-99E6-5AA7E5C4950D}" destId="{4E023AB3-89A8-4E98-8CE3-8A9D8732B5D3}" srcOrd="5" destOrd="0" presId="urn:microsoft.com/office/officeart/2008/layout/LinedList"/>
    <dgm:cxn modelId="{2EBA82C2-942E-426D-911E-0E992BC0306B}" type="presParOf" srcId="{4E023AB3-89A8-4E98-8CE3-8A9D8732B5D3}" destId="{F731A324-97C6-41DD-BDFA-3212780151BF}" srcOrd="0" destOrd="0" presId="urn:microsoft.com/office/officeart/2008/layout/LinedList"/>
    <dgm:cxn modelId="{3AD7D08B-0D15-4A2B-BD2C-F9070F66B7DB}" type="presParOf" srcId="{4E023AB3-89A8-4E98-8CE3-8A9D8732B5D3}" destId="{36B39D23-E2C9-4A49-83D3-8E4922686309}" srcOrd="1" destOrd="0" presId="urn:microsoft.com/office/officeart/2008/layout/LinedList"/>
    <dgm:cxn modelId="{9F37533B-FE28-49D1-BA2F-0B69745452A0}" type="presParOf" srcId="{E9975248-9C9D-4601-99E6-5AA7E5C4950D}" destId="{0D25D93A-4FBC-4D52-8558-5A429FD35604}" srcOrd="6" destOrd="0" presId="urn:microsoft.com/office/officeart/2008/layout/LinedList"/>
    <dgm:cxn modelId="{1BB1B8AD-006D-4CAF-A2C6-32F7A777103D}" type="presParOf" srcId="{E9975248-9C9D-4601-99E6-5AA7E5C4950D}" destId="{38DEA322-EBD7-45A5-9DF9-23AD2A539996}" srcOrd="7" destOrd="0" presId="urn:microsoft.com/office/officeart/2008/layout/LinedList"/>
    <dgm:cxn modelId="{3B4514D9-50F7-4DD8-A771-45217D911A71}" type="presParOf" srcId="{38DEA322-EBD7-45A5-9DF9-23AD2A539996}" destId="{11BEEAED-3722-4921-BC8F-C69181BFCA80}" srcOrd="0" destOrd="0" presId="urn:microsoft.com/office/officeart/2008/layout/LinedList"/>
    <dgm:cxn modelId="{118A40FA-5D73-4B22-8C82-BD0747EF6754}" type="presParOf" srcId="{38DEA322-EBD7-45A5-9DF9-23AD2A539996}" destId="{DC7AEF28-47A6-478E-9CF1-A370A6A184A8}" srcOrd="1" destOrd="0" presId="urn:microsoft.com/office/officeart/2008/layout/LinedList"/>
    <dgm:cxn modelId="{63520FE7-E284-4112-954D-D33C951AC1AD}" type="presParOf" srcId="{E9975248-9C9D-4601-99E6-5AA7E5C4950D}" destId="{98DA79EB-CE50-4101-903A-07B43A8863B3}" srcOrd="8" destOrd="0" presId="urn:microsoft.com/office/officeart/2008/layout/LinedList"/>
    <dgm:cxn modelId="{CFB95618-55D0-4FB5-B23C-046633754A1B}" type="presParOf" srcId="{E9975248-9C9D-4601-99E6-5AA7E5C4950D}" destId="{745E3D12-4C7D-4E42-A23F-B44DAB97FA22}" srcOrd="9" destOrd="0" presId="urn:microsoft.com/office/officeart/2008/layout/LinedList"/>
    <dgm:cxn modelId="{F426F450-D173-4954-8629-164BB36FE88E}" type="presParOf" srcId="{745E3D12-4C7D-4E42-A23F-B44DAB97FA22}" destId="{25F33347-2330-456B-A279-7DA4450C7591}" srcOrd="0" destOrd="0" presId="urn:microsoft.com/office/officeart/2008/layout/LinedList"/>
    <dgm:cxn modelId="{BC6F4796-E853-4B1C-867F-D43C194FC4D8}" type="presParOf" srcId="{745E3D12-4C7D-4E42-A23F-B44DAB97FA22}" destId="{77D0AC55-4F10-449B-B7BC-B5BD12058461}" srcOrd="1" destOrd="0" presId="urn:microsoft.com/office/officeart/2008/layout/LinedList"/>
    <dgm:cxn modelId="{4FE33B8B-1E88-4620-A628-C1232282A0EC}" type="presParOf" srcId="{E9975248-9C9D-4601-99E6-5AA7E5C4950D}" destId="{26384070-777F-492B-BFF7-10CC8E04A872}" srcOrd="10" destOrd="0" presId="urn:microsoft.com/office/officeart/2008/layout/LinedList"/>
    <dgm:cxn modelId="{D8B8E69F-63B0-423F-A4CB-DD2D8FB56C6A}" type="presParOf" srcId="{E9975248-9C9D-4601-99E6-5AA7E5C4950D}" destId="{18836A5E-F4AD-4A0E-806E-4D6FD0F780F2}" srcOrd="11" destOrd="0" presId="urn:microsoft.com/office/officeart/2008/layout/LinedList"/>
    <dgm:cxn modelId="{2C71D23A-D4DA-451E-9182-8566F0476F39}" type="presParOf" srcId="{18836A5E-F4AD-4A0E-806E-4D6FD0F780F2}" destId="{E67345E3-5AD6-49C8-8CB9-BB239D4CC0DC}" srcOrd="0" destOrd="0" presId="urn:microsoft.com/office/officeart/2008/layout/LinedList"/>
    <dgm:cxn modelId="{E97FE4EA-1FB0-45AA-933E-7017C7F926BC}" type="presParOf" srcId="{18836A5E-F4AD-4A0E-806E-4D6FD0F780F2}" destId="{CD715BFC-08D4-4D54-94CE-E81215E6F628}" srcOrd="1" destOrd="0" presId="urn:microsoft.com/office/officeart/2008/layout/LinedList"/>
    <dgm:cxn modelId="{5AC83BD1-FD45-41B3-9C1B-AC19350C7A5E}" type="presParOf" srcId="{E9975248-9C9D-4601-99E6-5AA7E5C4950D}" destId="{B08BFED6-4FC0-4FC2-A8E7-9A0F28E8D01B}" srcOrd="12" destOrd="0" presId="urn:microsoft.com/office/officeart/2008/layout/LinedList"/>
    <dgm:cxn modelId="{5B06AD9B-3DDF-49DE-AD53-C24E185C4CCD}" type="presParOf" srcId="{E9975248-9C9D-4601-99E6-5AA7E5C4950D}" destId="{9AB4172E-F9EB-4176-AC7B-9A167D687859}" srcOrd="13" destOrd="0" presId="urn:microsoft.com/office/officeart/2008/layout/LinedList"/>
    <dgm:cxn modelId="{D0698753-4C93-411D-B28C-05EC527B4A89}" type="presParOf" srcId="{9AB4172E-F9EB-4176-AC7B-9A167D687859}" destId="{159856B5-2AA3-4AC1-A3EE-736D6631A5C2}" srcOrd="0" destOrd="0" presId="urn:microsoft.com/office/officeart/2008/layout/LinedList"/>
    <dgm:cxn modelId="{3A9D0DCE-F168-4553-9D61-1EB39E767FAC}" type="presParOf" srcId="{9AB4172E-F9EB-4176-AC7B-9A167D687859}" destId="{71C7B02E-9370-4632-B83C-49F2F37416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55FC9-CDE0-4C5A-9228-276B80E0A397}">
      <dsp:nvSpPr>
        <dsp:cNvPr id="0" name=""/>
        <dsp:cNvSpPr/>
      </dsp:nvSpPr>
      <dsp:spPr>
        <a:xfrm>
          <a:off x="0" y="567"/>
          <a:ext cx="80379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2FC33D-B2F1-466B-ADA7-BC3617D3031B}">
      <dsp:nvSpPr>
        <dsp:cNvPr id="0" name=""/>
        <dsp:cNvSpPr/>
      </dsp:nvSpPr>
      <dsp:spPr>
        <a:xfrm>
          <a:off x="0" y="567"/>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Digital tools should be </a:t>
          </a:r>
          <a:r>
            <a:rPr lang="en-US" sz="2000" b="1" kern="1200" dirty="0"/>
            <a:t>enablers</a:t>
          </a:r>
          <a:r>
            <a:rPr lang="en-US" sz="2000" kern="1200" dirty="0"/>
            <a:t>, not barriers — technology must serve people, not exclude them</a:t>
          </a:r>
          <a:endParaRPr lang="el-GR" sz="2000" kern="1200" dirty="0"/>
        </a:p>
      </dsp:txBody>
      <dsp:txXfrm>
        <a:off x="0" y="567"/>
        <a:ext cx="8037955" cy="664218"/>
      </dsp:txXfrm>
    </dsp:sp>
    <dsp:sp modelId="{8024CC18-1273-490D-83BE-197DCE7CDFBA}">
      <dsp:nvSpPr>
        <dsp:cNvPr id="0" name=""/>
        <dsp:cNvSpPr/>
      </dsp:nvSpPr>
      <dsp:spPr>
        <a:xfrm>
          <a:off x="0" y="664786"/>
          <a:ext cx="803795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274FEE-AD36-434E-B6DF-D41F426B771E}">
      <dsp:nvSpPr>
        <dsp:cNvPr id="0" name=""/>
        <dsp:cNvSpPr/>
      </dsp:nvSpPr>
      <dsp:spPr>
        <a:xfrm>
          <a:off x="0" y="664786"/>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Inclusion operates at two levels: </a:t>
          </a:r>
          <a:r>
            <a:rPr lang="en-US" sz="2000" b="1" kern="1200" dirty="0"/>
            <a:t>citizens</a:t>
          </a:r>
          <a:r>
            <a:rPr lang="en-US" sz="2000" kern="1200" dirty="0"/>
            <a:t> (especially vulnerable groups) AND </a:t>
          </a:r>
          <a:r>
            <a:rPr lang="en-US" sz="2000" b="1" kern="1200" dirty="0"/>
            <a:t>municipalities</a:t>
          </a:r>
          <a:r>
            <a:rPr lang="en-US" sz="2000" kern="1200" dirty="0"/>
            <a:t> (especially smaller ones)</a:t>
          </a:r>
          <a:endParaRPr lang="el-GR" sz="2000" kern="1200" dirty="0"/>
        </a:p>
      </dsp:txBody>
      <dsp:txXfrm>
        <a:off x="0" y="664786"/>
        <a:ext cx="8037955" cy="664218"/>
      </dsp:txXfrm>
    </dsp:sp>
    <dsp:sp modelId="{639A2667-6820-45A5-A859-AD1B83B81D5E}">
      <dsp:nvSpPr>
        <dsp:cNvPr id="0" name=""/>
        <dsp:cNvSpPr/>
      </dsp:nvSpPr>
      <dsp:spPr>
        <a:xfrm>
          <a:off x="0" y="1329004"/>
          <a:ext cx="803795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31A324-97C6-41DD-BDFA-3212780151BF}">
      <dsp:nvSpPr>
        <dsp:cNvPr id="0" name=""/>
        <dsp:cNvSpPr/>
      </dsp:nvSpPr>
      <dsp:spPr>
        <a:xfrm>
          <a:off x="0" y="1329004"/>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"Nothing About Us Without Us" </a:t>
          </a:r>
          <a:r>
            <a:rPr lang="en-US" sz="2000" kern="1200" dirty="0"/>
            <a:t>— co-design with vulnerable groups is essential for success</a:t>
          </a:r>
          <a:endParaRPr lang="el-GR" sz="2000" kern="1200" dirty="0"/>
        </a:p>
      </dsp:txBody>
      <dsp:txXfrm>
        <a:off x="0" y="1329004"/>
        <a:ext cx="8037955" cy="664218"/>
      </dsp:txXfrm>
    </dsp:sp>
    <dsp:sp modelId="{0D25D93A-4FBC-4D52-8558-5A429FD35604}">
      <dsp:nvSpPr>
        <dsp:cNvPr id="0" name=""/>
        <dsp:cNvSpPr/>
      </dsp:nvSpPr>
      <dsp:spPr>
        <a:xfrm>
          <a:off x="0" y="1993223"/>
          <a:ext cx="8037955"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BEEAED-3722-4921-BC8F-C69181BFCA80}">
      <dsp:nvSpPr>
        <dsp:cNvPr id="0" name=""/>
        <dsp:cNvSpPr/>
      </dsp:nvSpPr>
      <dsp:spPr>
        <a:xfrm>
          <a:off x="0" y="1993223"/>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Technology alone is not enough </a:t>
          </a:r>
          <a:r>
            <a:rPr lang="en-US" sz="2000" kern="1200" dirty="0"/>
            <a:t>— human support, training, and trust are equally important</a:t>
          </a:r>
          <a:endParaRPr lang="el-GR" sz="2000" kern="1200" dirty="0"/>
        </a:p>
      </dsp:txBody>
      <dsp:txXfrm>
        <a:off x="0" y="1993223"/>
        <a:ext cx="8037955" cy="664218"/>
      </dsp:txXfrm>
    </dsp:sp>
    <dsp:sp modelId="{98DA79EB-CE50-4101-903A-07B43A8863B3}">
      <dsp:nvSpPr>
        <dsp:cNvPr id="0" name=""/>
        <dsp:cNvSpPr/>
      </dsp:nvSpPr>
      <dsp:spPr>
        <a:xfrm>
          <a:off x="0" y="2657441"/>
          <a:ext cx="803795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F33347-2330-456B-A279-7DA4450C7591}">
      <dsp:nvSpPr>
        <dsp:cNvPr id="0" name=""/>
        <dsp:cNvSpPr/>
      </dsp:nvSpPr>
      <dsp:spPr>
        <a:xfrm>
          <a:off x="0" y="2657441"/>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Don't reinvent the wheel </a:t>
          </a:r>
          <a:r>
            <a:rPr lang="en-US" sz="2000" kern="1200" dirty="0"/>
            <a:t>— learn from proven European practices and adapt them locally</a:t>
          </a:r>
          <a:endParaRPr lang="el-GR" sz="2000" kern="1200" dirty="0"/>
        </a:p>
      </dsp:txBody>
      <dsp:txXfrm>
        <a:off x="0" y="2657441"/>
        <a:ext cx="8037955" cy="664218"/>
      </dsp:txXfrm>
    </dsp:sp>
    <dsp:sp modelId="{26384070-777F-492B-BFF7-10CC8E04A872}">
      <dsp:nvSpPr>
        <dsp:cNvPr id="0" name=""/>
        <dsp:cNvSpPr/>
      </dsp:nvSpPr>
      <dsp:spPr>
        <a:xfrm>
          <a:off x="0" y="3321660"/>
          <a:ext cx="803795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7345E3-5AD6-49C8-8CB9-BB239D4CC0DC}">
      <dsp:nvSpPr>
        <dsp:cNvPr id="0" name=""/>
        <dsp:cNvSpPr/>
      </dsp:nvSpPr>
      <dsp:spPr>
        <a:xfrm>
          <a:off x="0" y="3321660"/>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Transnational cooperation </a:t>
          </a:r>
          <a:r>
            <a:rPr lang="en-US" sz="2000" kern="1200" dirty="0"/>
            <a:t>multiplies impact — sharing knowledge across borders benefits everyone</a:t>
          </a:r>
          <a:endParaRPr lang="el-GR" sz="2000" kern="1200" dirty="0"/>
        </a:p>
      </dsp:txBody>
      <dsp:txXfrm>
        <a:off x="0" y="3321660"/>
        <a:ext cx="8037955" cy="664218"/>
      </dsp:txXfrm>
    </dsp:sp>
    <dsp:sp modelId="{B08BFED6-4FC0-4FC2-A8E7-9A0F28E8D01B}">
      <dsp:nvSpPr>
        <dsp:cNvPr id="0" name=""/>
        <dsp:cNvSpPr/>
      </dsp:nvSpPr>
      <dsp:spPr>
        <a:xfrm>
          <a:off x="0" y="3985878"/>
          <a:ext cx="803795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9856B5-2AA3-4AC1-A3EE-736D6631A5C2}">
      <dsp:nvSpPr>
        <dsp:cNvPr id="0" name=""/>
        <dsp:cNvSpPr/>
      </dsp:nvSpPr>
      <dsp:spPr>
        <a:xfrm>
          <a:off x="0" y="3985878"/>
          <a:ext cx="8037955" cy="66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err="1"/>
            <a:t>Quantos</a:t>
          </a:r>
          <a:r>
            <a:rPr lang="en-US" sz="2000" kern="1200" dirty="0"/>
            <a:t> offers practical solutions: data analytics, assessment tools, AI-powered recommendations, and accessibility expertise to support PADRION's digital inclusion goals</a:t>
          </a:r>
          <a:endParaRPr lang="el-GR" sz="2000" kern="1200" dirty="0"/>
        </a:p>
      </dsp:txBody>
      <dsp:txXfrm>
        <a:off x="0" y="3985878"/>
        <a:ext cx="8037955" cy="6642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70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Vulnerable Groups Digital Inclusion Scanner is a specialized assessment tool that measures digital inclusion gaps across 8 key target populations.
These groups include the elderly, people with disabilities, migrants, low-income households, rural residents, women, long-term unemployed, and low-literacy adults.
The scanner evaluates digital inclusion across 5 key dimensions: access, skills, motivation, opportunity, and outcomes.
Each dimension is weighted, with access being the most heavily weighted at 30%.
The scanner produces an inclusion score for each group on a 0-100 scale, as well as prioritized intervention recommendations and cost estimates for closing the gaps.
It also provides comparisons to regional benchmarks and an interactive dashboard for tracking progress over time.
This comprehensive assessment can help organizations and policymakers better understand and address digital inequities within vulnerable communities.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hyperlink" Target="mailto:christos.angelidis@quantos-sta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eirini.mantzouni@quantos-stat.co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svg"/></Relationships>
</file>

<file path=ppt/slides/_rels/slide1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sv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78.jpeg"/><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www.eurofound.europa.e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igital-strategy.ec.europa.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25B395-23D5-49A7-D5CE-E1433099C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2430" y="328346"/>
            <a:ext cx="5864255" cy="7572907"/>
          </a:xfrm>
          <a:prstGeom prst="rect">
            <a:avLst/>
          </a:prstGeom>
        </p:spPr>
      </p:pic>
      <p:sp>
        <p:nvSpPr>
          <p:cNvPr id="3" name="Text 0"/>
          <p:cNvSpPr/>
          <p:nvPr/>
        </p:nvSpPr>
        <p:spPr>
          <a:xfrm>
            <a:off x="507015" y="2080706"/>
            <a:ext cx="7556421" cy="1240155"/>
          </a:xfrm>
          <a:prstGeom prst="rect">
            <a:avLst/>
          </a:prstGeom>
          <a:noFill/>
          <a:ln/>
        </p:spPr>
        <p:txBody>
          <a:bodyPr wrap="square" lIns="0" tIns="0" rIns="0" bIns="0" rtlCol="0" anchor="t"/>
          <a:lstStyle/>
          <a:p>
            <a:pPr marL="0" indent="0" algn="ctr">
              <a:lnSpc>
                <a:spcPts val="4850"/>
              </a:lnSpc>
              <a:buNone/>
            </a:pPr>
            <a:br>
              <a:rPr lang="en-US" sz="2400" b="1" dirty="0">
                <a:solidFill>
                  <a:srgbClr val="000000"/>
                </a:solidFill>
                <a:latin typeface="Inter Bold" pitchFamily="34" charset="0"/>
                <a:ea typeface="Inter Bold" pitchFamily="34" charset="-122"/>
                <a:cs typeface="Inter Bold" pitchFamily="34" charset="-120"/>
              </a:rPr>
            </a:br>
            <a:r>
              <a:rPr lang="en-US" sz="2400" b="1" dirty="0">
                <a:solidFill>
                  <a:srgbClr val="000000"/>
                </a:solidFill>
                <a:latin typeface="Inter Bold" pitchFamily="34" charset="0"/>
                <a:ea typeface="Inter Bold" pitchFamily="34" charset="-122"/>
                <a:cs typeface="Inter Bold" pitchFamily="34" charset="-120"/>
              </a:rPr>
              <a:t>Digital Solutions for Vulnerable Groups Inclusion</a:t>
            </a:r>
            <a:endParaRPr lang="en-US" sz="2400" dirty="0"/>
          </a:p>
        </p:txBody>
      </p:sp>
      <p:sp>
        <p:nvSpPr>
          <p:cNvPr id="4" name="Text 1"/>
          <p:cNvSpPr/>
          <p:nvPr/>
        </p:nvSpPr>
        <p:spPr>
          <a:xfrm>
            <a:off x="507015" y="3891301"/>
            <a:ext cx="7556421" cy="635079"/>
          </a:xfrm>
          <a:prstGeom prst="rect">
            <a:avLst/>
          </a:prstGeom>
          <a:noFill/>
          <a:ln/>
        </p:spPr>
        <p:txBody>
          <a:bodyPr wrap="square" lIns="0" tIns="0" rIns="0" bIns="0" rtlCol="0" anchor="t"/>
          <a:lstStyle/>
          <a:p>
            <a:pPr marL="0" indent="0" algn="ctr">
              <a:lnSpc>
                <a:spcPts val="2500"/>
              </a:lnSpc>
              <a:buNone/>
            </a:pPr>
            <a:r>
              <a:rPr lang="en-US" sz="1550" b="1" dirty="0">
                <a:solidFill>
                  <a:schemeClr val="accent1">
                    <a:lumMod val="75000"/>
                  </a:schemeClr>
                </a:solidFill>
                <a:latin typeface="Inter" pitchFamily="34" charset="0"/>
                <a:ea typeface="Inter" pitchFamily="34" charset="-122"/>
                <a:cs typeface="Inter" pitchFamily="34" charset="-120"/>
              </a:rPr>
              <a:t>Enhancing digital skills in public services and supporting vulnerable communities through the PADRION Project Framework</a:t>
            </a:r>
            <a:endParaRPr lang="en-US" sz="1550" b="1" dirty="0">
              <a:solidFill>
                <a:schemeClr val="accent1">
                  <a:lumMod val="75000"/>
                </a:schemeClr>
              </a:solidFill>
            </a:endParaRPr>
          </a:p>
        </p:txBody>
      </p:sp>
      <p:sp>
        <p:nvSpPr>
          <p:cNvPr id="7" name="TextBox 6">
            <a:extLst>
              <a:ext uri="{FF2B5EF4-FFF2-40B4-BE49-F238E27FC236}">
                <a16:creationId xmlns:a16="http://schemas.microsoft.com/office/drawing/2014/main" id="{57FB04CF-2EE8-9B56-2FCF-9E0C301F48E6}"/>
              </a:ext>
            </a:extLst>
          </p:cNvPr>
          <p:cNvSpPr txBox="1"/>
          <p:nvPr/>
        </p:nvSpPr>
        <p:spPr>
          <a:xfrm>
            <a:off x="507015" y="1292253"/>
            <a:ext cx="7315200" cy="1077218"/>
          </a:xfrm>
          <a:prstGeom prst="rect">
            <a:avLst/>
          </a:prstGeom>
          <a:noFill/>
        </p:spPr>
        <p:txBody>
          <a:bodyPr wrap="square">
            <a:spAutoFit/>
          </a:bodyPr>
          <a:lstStyle/>
          <a:p>
            <a:pPr algn="ctr"/>
            <a:r>
              <a:rPr lang="en-US" sz="3200" b="1" dirty="0"/>
              <a:t>Bridging the Digital Divide: Practical Tools for </a:t>
            </a:r>
            <a:r>
              <a:rPr lang="en-US" sz="3200" b="1" dirty="0" err="1"/>
              <a:t>Egaleo</a:t>
            </a:r>
            <a:r>
              <a:rPr lang="en-US" sz="3200" b="1" dirty="0"/>
              <a:t> and the ADRION Network</a:t>
            </a:r>
          </a:p>
        </p:txBody>
      </p:sp>
      <p:grpSp>
        <p:nvGrpSpPr>
          <p:cNvPr id="16" name="Group 15">
            <a:extLst>
              <a:ext uri="{FF2B5EF4-FFF2-40B4-BE49-F238E27FC236}">
                <a16:creationId xmlns:a16="http://schemas.microsoft.com/office/drawing/2014/main" id="{65901499-4AEE-6E99-90F5-723B3CC2F9ED}"/>
              </a:ext>
            </a:extLst>
          </p:cNvPr>
          <p:cNvGrpSpPr/>
          <p:nvPr/>
        </p:nvGrpSpPr>
        <p:grpSpPr>
          <a:xfrm>
            <a:off x="0" y="6310549"/>
            <a:ext cx="1781175" cy="1796108"/>
            <a:chOff x="0" y="6310549"/>
            <a:chExt cx="1781175" cy="1796108"/>
          </a:xfrm>
        </p:grpSpPr>
        <p:pic>
          <p:nvPicPr>
            <p:cNvPr id="1027" name="Picture 3">
              <a:extLst>
                <a:ext uri="{FF2B5EF4-FFF2-40B4-BE49-F238E27FC236}">
                  <a16:creationId xmlns:a16="http://schemas.microsoft.com/office/drawing/2014/main" id="{E1EBABB5-A7D2-798C-3F02-477BEC6B59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3715" y="6310549"/>
              <a:ext cx="12001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947387F-998B-BB7F-3FB6-F01D2A77A64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7458957"/>
              <a:ext cx="1781175" cy="6477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861068E8-1558-B394-562F-453B2040BB6C}"/>
              </a:ext>
            </a:extLst>
          </p:cNvPr>
          <p:cNvSpPr txBox="1"/>
          <p:nvPr/>
        </p:nvSpPr>
        <p:spPr>
          <a:xfrm>
            <a:off x="1974890" y="6624579"/>
            <a:ext cx="5864255" cy="880369"/>
          </a:xfrm>
          <a:prstGeom prst="rect">
            <a:avLst/>
          </a:prstGeom>
          <a:solidFill>
            <a:schemeClr val="bg2">
              <a:lumMod val="90000"/>
            </a:schemeClr>
          </a:solidFill>
        </p:spPr>
        <p:txBody>
          <a:bodyPr wrap="square" rtlCol="0">
            <a:spAutoFit/>
          </a:bodyPr>
          <a:lstStyle/>
          <a:p>
            <a:pPr>
              <a:lnSpc>
                <a:spcPct val="150000"/>
              </a:lnSpc>
            </a:pPr>
            <a:r>
              <a:rPr lang="en-US" dirty="0"/>
              <a:t>Eirini Mantzouni - </a:t>
            </a:r>
            <a:r>
              <a:rPr lang="en-US" dirty="0">
                <a:hlinkClick r:id="rId6"/>
              </a:rPr>
              <a:t>eirini.mantzouni@quantos-stat.com</a:t>
            </a:r>
            <a:r>
              <a:rPr lang="en-US" dirty="0"/>
              <a:t> </a:t>
            </a:r>
          </a:p>
          <a:p>
            <a:pPr>
              <a:lnSpc>
                <a:spcPct val="150000"/>
              </a:lnSpc>
            </a:pPr>
            <a:r>
              <a:rPr lang="en-US" dirty="0"/>
              <a:t>Christos Angelidis - </a:t>
            </a:r>
            <a:r>
              <a:rPr lang="en-US" dirty="0">
                <a:hlinkClick r:id="rId7"/>
              </a:rPr>
              <a:t>christos.angelidis@quantos-stat.com</a:t>
            </a:r>
            <a:r>
              <a:rPr lang="en-US" dirty="0"/>
              <a:t> </a:t>
            </a:r>
          </a:p>
        </p:txBody>
      </p:sp>
      <p:sp>
        <p:nvSpPr>
          <p:cNvPr id="19" name="TextBox 18">
            <a:extLst>
              <a:ext uri="{FF2B5EF4-FFF2-40B4-BE49-F238E27FC236}">
                <a16:creationId xmlns:a16="http://schemas.microsoft.com/office/drawing/2014/main" id="{0D5FDDC6-C268-A1AE-EE03-6D78C490C9E4}"/>
              </a:ext>
            </a:extLst>
          </p:cNvPr>
          <p:cNvSpPr txBox="1"/>
          <p:nvPr/>
        </p:nvSpPr>
        <p:spPr>
          <a:xfrm>
            <a:off x="2606915" y="4987192"/>
            <a:ext cx="3239682" cy="923330"/>
          </a:xfrm>
          <a:prstGeom prst="rect">
            <a:avLst/>
          </a:prstGeom>
          <a:noFill/>
        </p:spPr>
        <p:txBody>
          <a:bodyPr wrap="square">
            <a:spAutoFit/>
          </a:bodyPr>
          <a:lstStyle/>
          <a:p>
            <a:pPr algn="ctr"/>
            <a:r>
              <a:rPr lang="en-US" dirty="0"/>
              <a:t>PADRION meeting - in person</a:t>
            </a:r>
          </a:p>
          <a:p>
            <a:pPr algn="ctr"/>
            <a:r>
              <a:rPr lang="en-US" dirty="0"/>
              <a:t>EGALEO-ASDA</a:t>
            </a:r>
          </a:p>
          <a:p>
            <a:pPr algn="ctr"/>
            <a:r>
              <a:rPr lang="en-US" dirty="0"/>
              <a:t>December 2-3, 2025</a:t>
            </a:r>
          </a:p>
        </p:txBody>
      </p:sp>
      <p:pic>
        <p:nvPicPr>
          <p:cNvPr id="1032" name="Picture 8" descr="PADRION – Οι Δημόσιες Διοικήσεις αντιμετωπίζουν τον ψηφιακό  μετασχηματισμόως κοινότητα στην περιοχή της Αδριατικής – Δήμος Αιγάλεω">
            <a:extLst>
              <a:ext uri="{FF2B5EF4-FFF2-40B4-BE49-F238E27FC236}">
                <a16:creationId xmlns:a16="http://schemas.microsoft.com/office/drawing/2014/main" id="{B2CB300D-55FF-D5C1-F914-55F1683476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1707" y="6286844"/>
            <a:ext cx="3301630" cy="1549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999621" y="457200"/>
            <a:ext cx="5486400" cy="7315200"/>
          </a:xfrm>
          <a:prstGeom prst="rect">
            <a:avLst/>
          </a:prstGeom>
        </p:spPr>
      </p:pic>
      <p:sp>
        <p:nvSpPr>
          <p:cNvPr id="3" name="Text 0"/>
          <p:cNvSpPr/>
          <p:nvPr/>
        </p:nvSpPr>
        <p:spPr>
          <a:xfrm>
            <a:off x="643652" y="463986"/>
            <a:ext cx="7856696" cy="1005602"/>
          </a:xfrm>
          <a:prstGeom prst="rect">
            <a:avLst/>
          </a:prstGeom>
          <a:noFill/>
          <a:ln/>
        </p:spPr>
        <p:txBody>
          <a:bodyPr wrap="square" lIns="0" tIns="0" rIns="0" bIns="0" rtlCol="0" anchor="t"/>
          <a:lstStyle/>
          <a:p>
            <a:pPr marL="0" indent="0" algn="l">
              <a:lnSpc>
                <a:spcPts val="3950"/>
              </a:lnSpc>
              <a:buNone/>
            </a:pPr>
            <a:r>
              <a:rPr lang="en-US" sz="3150" b="1" dirty="0">
                <a:solidFill>
                  <a:srgbClr val="000000"/>
                </a:solidFill>
                <a:latin typeface="Inter Bold" pitchFamily="34" charset="0"/>
                <a:ea typeface="Inter Bold" pitchFamily="34" charset="-122"/>
                <a:cs typeface="Inter Bold" pitchFamily="34" charset="-120"/>
              </a:rPr>
              <a:t>Amsterdam's Integrated Accessibility Ecosystem</a:t>
            </a:r>
            <a:endParaRPr lang="en-US" sz="3150" dirty="0"/>
          </a:p>
        </p:txBody>
      </p:sp>
      <p:sp>
        <p:nvSpPr>
          <p:cNvPr id="4" name="Text 1"/>
          <p:cNvSpPr/>
          <p:nvPr/>
        </p:nvSpPr>
        <p:spPr>
          <a:xfrm>
            <a:off x="643652" y="1634490"/>
            <a:ext cx="7856696" cy="772597"/>
          </a:xfrm>
          <a:prstGeom prst="rect">
            <a:avLst/>
          </a:prstGeom>
          <a:noFill/>
          <a:ln/>
        </p:spPr>
        <p:txBody>
          <a:bodyPr wrap="square" lIns="0" tIns="0" rIns="0" bIns="0" rtlCol="0" anchor="t"/>
          <a:lstStyle/>
          <a:p>
            <a:pPr marL="0" indent="0" algn="l">
              <a:lnSpc>
                <a:spcPts val="2000"/>
              </a:lnSpc>
              <a:buNone/>
            </a:pPr>
            <a:r>
              <a:rPr lang="en-US" sz="1600" dirty="0">
                <a:solidFill>
                  <a:schemeClr val="accent1">
                    <a:lumMod val="75000"/>
                  </a:schemeClr>
                </a:solidFill>
                <a:latin typeface="Inter" pitchFamily="34" charset="0"/>
                <a:ea typeface="Inter" pitchFamily="34" charset="-122"/>
                <a:cs typeface="Inter" pitchFamily="34" charset="-120"/>
              </a:rPr>
              <a:t>Amsterdam provides a comprehensive digital and physical accessibility ecosystem that serves as a model for integrated services. The GVB Travel App features "</a:t>
            </a:r>
            <a:r>
              <a:rPr lang="en-US" sz="1600" b="1" dirty="0">
                <a:solidFill>
                  <a:schemeClr val="accent1">
                    <a:lumMod val="75000"/>
                  </a:schemeClr>
                </a:solidFill>
                <a:latin typeface="Inter" pitchFamily="34" charset="0"/>
                <a:ea typeface="Inter" pitchFamily="34" charset="-122"/>
                <a:cs typeface="Inter" pitchFamily="34" charset="-120"/>
              </a:rPr>
              <a:t>Accessible Journey</a:t>
            </a:r>
            <a:r>
              <a:rPr lang="en-US" sz="1600" dirty="0">
                <a:solidFill>
                  <a:schemeClr val="accent1">
                    <a:lumMod val="75000"/>
                  </a:schemeClr>
                </a:solidFill>
                <a:latin typeface="Inter" pitchFamily="34" charset="0"/>
                <a:ea typeface="Inter" pitchFamily="34" charset="-122"/>
                <a:cs typeface="Inter" pitchFamily="34" charset="-120"/>
              </a:rPr>
              <a:t>" and "Less Walking" route options, with a </a:t>
            </a:r>
            <a:r>
              <a:rPr lang="en-US" sz="1600" b="1" dirty="0">
                <a:solidFill>
                  <a:schemeClr val="accent1">
                    <a:lumMod val="75000"/>
                  </a:schemeClr>
                </a:solidFill>
                <a:latin typeface="Inter" pitchFamily="34" charset="0"/>
                <a:ea typeface="Inter" pitchFamily="34" charset="-122"/>
                <a:cs typeface="Inter" pitchFamily="34" charset="-120"/>
              </a:rPr>
              <a:t>virtual stop assistant </a:t>
            </a:r>
            <a:r>
              <a:rPr lang="en-US" sz="1600" dirty="0">
                <a:solidFill>
                  <a:schemeClr val="accent1">
                    <a:lumMod val="75000"/>
                  </a:schemeClr>
                </a:solidFill>
                <a:latin typeface="Inter" pitchFamily="34" charset="0"/>
                <a:ea typeface="Inter" pitchFamily="34" charset="-122"/>
                <a:cs typeface="Inter" pitchFamily="34" charset="-120"/>
              </a:rPr>
              <a:t>helping visually impaired travelers find accessible stops.</a:t>
            </a:r>
            <a:endParaRPr lang="en-US" sz="1600" dirty="0">
              <a:solidFill>
                <a:schemeClr val="accent1">
                  <a:lumMod val="75000"/>
                </a:schemeClr>
              </a:solidFill>
            </a:endParaRPr>
          </a:p>
        </p:txBody>
      </p:sp>
      <p:sp>
        <p:nvSpPr>
          <p:cNvPr id="5" name="Text 2"/>
          <p:cNvSpPr/>
          <p:nvPr/>
        </p:nvSpPr>
        <p:spPr>
          <a:xfrm>
            <a:off x="643652" y="2768441"/>
            <a:ext cx="160853" cy="201097"/>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Light" pitchFamily="34" charset="0"/>
                <a:ea typeface="Inter Light" pitchFamily="34" charset="-122"/>
                <a:cs typeface="Inter Light" pitchFamily="34" charset="-120"/>
              </a:rPr>
              <a:t>01</a:t>
            </a:r>
            <a:endParaRPr lang="en-US" sz="1600" dirty="0"/>
          </a:p>
        </p:txBody>
      </p:sp>
      <p:sp>
        <p:nvSpPr>
          <p:cNvPr id="6" name="Shape 3"/>
          <p:cNvSpPr/>
          <p:nvPr/>
        </p:nvSpPr>
        <p:spPr>
          <a:xfrm>
            <a:off x="643652" y="3018949"/>
            <a:ext cx="7856696" cy="22860"/>
          </a:xfrm>
          <a:prstGeom prst="rect">
            <a:avLst/>
          </a:prstGeom>
          <a:solidFill>
            <a:srgbClr val="4950BC"/>
          </a:solidFill>
          <a:ln/>
        </p:spPr>
        <p:txBody>
          <a:bodyPr/>
          <a:lstStyle/>
          <a:p>
            <a:endParaRPr lang="en-US" sz="2400"/>
          </a:p>
        </p:txBody>
      </p:sp>
      <p:sp>
        <p:nvSpPr>
          <p:cNvPr id="7" name="Text 4"/>
          <p:cNvSpPr/>
          <p:nvPr/>
        </p:nvSpPr>
        <p:spPr>
          <a:xfrm>
            <a:off x="643652" y="3145036"/>
            <a:ext cx="2095262" cy="251460"/>
          </a:xfrm>
          <a:prstGeom prst="rect">
            <a:avLst/>
          </a:prstGeom>
          <a:noFill/>
          <a:ln/>
        </p:spPr>
        <p:txBody>
          <a:bodyPr wrap="none" lIns="0" tIns="0" rIns="0" bIns="0" rtlCol="0" anchor="t"/>
          <a:lstStyle/>
          <a:p>
            <a:pPr marL="0" indent="0" algn="l">
              <a:lnSpc>
                <a:spcPts val="1950"/>
              </a:lnSpc>
              <a:buNone/>
            </a:pPr>
            <a:r>
              <a:rPr lang="en-US" b="1" dirty="0">
                <a:solidFill>
                  <a:srgbClr val="272525"/>
                </a:solidFill>
                <a:latin typeface="Inter Bold" pitchFamily="34" charset="0"/>
                <a:ea typeface="Inter Bold" pitchFamily="34" charset="-122"/>
                <a:cs typeface="Inter Bold" pitchFamily="34" charset="-120"/>
              </a:rPr>
              <a:t>Accessible Transport</a:t>
            </a:r>
            <a:endParaRPr lang="en-US" dirty="0"/>
          </a:p>
        </p:txBody>
      </p:sp>
      <p:sp>
        <p:nvSpPr>
          <p:cNvPr id="8" name="Text 5"/>
          <p:cNvSpPr/>
          <p:nvPr/>
        </p:nvSpPr>
        <p:spPr>
          <a:xfrm>
            <a:off x="643652" y="3492937"/>
            <a:ext cx="7856696" cy="257532"/>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pitchFamily="34" charset="0"/>
                <a:ea typeface="Inter" pitchFamily="34" charset="-122"/>
                <a:cs typeface="Inter" pitchFamily="34" charset="-120"/>
              </a:rPr>
              <a:t>AOV taxi service with app booking for people with mobility disabilities</a:t>
            </a:r>
            <a:endParaRPr lang="en-US" sz="1600" dirty="0"/>
          </a:p>
        </p:txBody>
      </p:sp>
      <p:sp>
        <p:nvSpPr>
          <p:cNvPr id="9" name="Text 6"/>
          <p:cNvSpPr/>
          <p:nvPr/>
        </p:nvSpPr>
        <p:spPr>
          <a:xfrm>
            <a:off x="643652" y="4031933"/>
            <a:ext cx="160853" cy="201097"/>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Light" pitchFamily="34" charset="0"/>
                <a:ea typeface="Inter Light" pitchFamily="34" charset="-122"/>
                <a:cs typeface="Inter Light" pitchFamily="34" charset="-120"/>
              </a:rPr>
              <a:t>02</a:t>
            </a:r>
            <a:endParaRPr lang="en-US" sz="1600" dirty="0"/>
          </a:p>
        </p:txBody>
      </p:sp>
      <p:sp>
        <p:nvSpPr>
          <p:cNvPr id="10" name="Shape 7"/>
          <p:cNvSpPr/>
          <p:nvPr/>
        </p:nvSpPr>
        <p:spPr>
          <a:xfrm>
            <a:off x="643652" y="4282440"/>
            <a:ext cx="7856696" cy="22860"/>
          </a:xfrm>
          <a:prstGeom prst="rect">
            <a:avLst/>
          </a:prstGeom>
          <a:solidFill>
            <a:srgbClr val="4950BC"/>
          </a:solidFill>
          <a:ln/>
        </p:spPr>
        <p:txBody>
          <a:bodyPr/>
          <a:lstStyle/>
          <a:p>
            <a:endParaRPr lang="en-US" sz="2400"/>
          </a:p>
        </p:txBody>
      </p:sp>
      <p:sp>
        <p:nvSpPr>
          <p:cNvPr id="11" name="Text 8"/>
          <p:cNvSpPr/>
          <p:nvPr/>
        </p:nvSpPr>
        <p:spPr>
          <a:xfrm>
            <a:off x="643652" y="4408527"/>
            <a:ext cx="2011561" cy="251460"/>
          </a:xfrm>
          <a:prstGeom prst="rect">
            <a:avLst/>
          </a:prstGeom>
          <a:noFill/>
          <a:ln/>
        </p:spPr>
        <p:txBody>
          <a:bodyPr wrap="none" lIns="0" tIns="0" rIns="0" bIns="0" rtlCol="0" anchor="t"/>
          <a:lstStyle/>
          <a:p>
            <a:pPr marL="0" indent="0" algn="l">
              <a:lnSpc>
                <a:spcPts val="1950"/>
              </a:lnSpc>
              <a:buNone/>
            </a:pPr>
            <a:r>
              <a:rPr lang="en-US" b="1" dirty="0">
                <a:solidFill>
                  <a:srgbClr val="272525"/>
                </a:solidFill>
                <a:latin typeface="Inter Bold" pitchFamily="34" charset="0"/>
                <a:ea typeface="Inter Bold" pitchFamily="34" charset="-122"/>
                <a:cs typeface="Inter Bold" pitchFamily="34" charset="-120"/>
              </a:rPr>
              <a:t>Digital Permits</a:t>
            </a:r>
            <a:endParaRPr lang="en-US" dirty="0"/>
          </a:p>
        </p:txBody>
      </p:sp>
      <p:sp>
        <p:nvSpPr>
          <p:cNvPr id="12" name="Text 9"/>
          <p:cNvSpPr/>
          <p:nvPr/>
        </p:nvSpPr>
        <p:spPr>
          <a:xfrm>
            <a:off x="643652" y="4756428"/>
            <a:ext cx="7856696" cy="257532"/>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pitchFamily="34" charset="0"/>
                <a:ea typeface="Inter" pitchFamily="34" charset="-122"/>
                <a:cs typeface="Inter" pitchFamily="34" charset="-120"/>
              </a:rPr>
              <a:t>Online </a:t>
            </a:r>
            <a:r>
              <a:rPr lang="en-US" sz="1600" b="1" dirty="0">
                <a:solidFill>
                  <a:srgbClr val="272525"/>
                </a:solidFill>
                <a:latin typeface="Inter" pitchFamily="34" charset="0"/>
                <a:ea typeface="Inter" pitchFamily="34" charset="-122"/>
                <a:cs typeface="Inter" pitchFamily="34" charset="-120"/>
              </a:rPr>
              <a:t>parking permit system </a:t>
            </a:r>
            <a:r>
              <a:rPr lang="en-US" sz="1600" dirty="0">
                <a:solidFill>
                  <a:srgbClr val="272525"/>
                </a:solidFill>
                <a:latin typeface="Inter" pitchFamily="34" charset="0"/>
                <a:ea typeface="Inter" pitchFamily="34" charset="-122"/>
                <a:cs typeface="Inter" pitchFamily="34" charset="-120"/>
              </a:rPr>
              <a:t>for disabled residents</a:t>
            </a:r>
            <a:endParaRPr lang="en-US" sz="1600" dirty="0"/>
          </a:p>
        </p:txBody>
      </p:sp>
      <p:sp>
        <p:nvSpPr>
          <p:cNvPr id="13" name="Text 10"/>
          <p:cNvSpPr/>
          <p:nvPr/>
        </p:nvSpPr>
        <p:spPr>
          <a:xfrm>
            <a:off x="643652" y="5295424"/>
            <a:ext cx="160853" cy="201097"/>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Light" pitchFamily="34" charset="0"/>
                <a:ea typeface="Inter Light" pitchFamily="34" charset="-122"/>
                <a:cs typeface="Inter Light" pitchFamily="34" charset="-120"/>
              </a:rPr>
              <a:t>03</a:t>
            </a:r>
            <a:endParaRPr lang="en-US" sz="1600" dirty="0"/>
          </a:p>
        </p:txBody>
      </p:sp>
      <p:sp>
        <p:nvSpPr>
          <p:cNvPr id="14" name="Shape 11"/>
          <p:cNvSpPr/>
          <p:nvPr/>
        </p:nvSpPr>
        <p:spPr>
          <a:xfrm>
            <a:off x="643652" y="5545931"/>
            <a:ext cx="7856696" cy="22860"/>
          </a:xfrm>
          <a:prstGeom prst="rect">
            <a:avLst/>
          </a:prstGeom>
          <a:solidFill>
            <a:srgbClr val="4950BC"/>
          </a:solidFill>
          <a:ln/>
        </p:spPr>
        <p:txBody>
          <a:bodyPr/>
          <a:lstStyle/>
          <a:p>
            <a:endParaRPr lang="en-US" sz="2400"/>
          </a:p>
        </p:txBody>
      </p:sp>
      <p:sp>
        <p:nvSpPr>
          <p:cNvPr id="15" name="Text 12"/>
          <p:cNvSpPr/>
          <p:nvPr/>
        </p:nvSpPr>
        <p:spPr>
          <a:xfrm>
            <a:off x="643652" y="5672018"/>
            <a:ext cx="2011561" cy="251460"/>
          </a:xfrm>
          <a:prstGeom prst="rect">
            <a:avLst/>
          </a:prstGeom>
          <a:noFill/>
          <a:ln/>
        </p:spPr>
        <p:txBody>
          <a:bodyPr wrap="none" lIns="0" tIns="0" rIns="0" bIns="0" rtlCol="0" anchor="t"/>
          <a:lstStyle/>
          <a:p>
            <a:pPr marL="0" indent="0" algn="l">
              <a:lnSpc>
                <a:spcPts val="1950"/>
              </a:lnSpc>
              <a:buNone/>
            </a:pPr>
            <a:r>
              <a:rPr lang="en-US" b="1" dirty="0">
                <a:solidFill>
                  <a:srgbClr val="272525"/>
                </a:solidFill>
                <a:latin typeface="Inter Bold" pitchFamily="34" charset="0"/>
                <a:ea typeface="Inter Bold" pitchFamily="34" charset="-122"/>
                <a:cs typeface="Inter Bold" pitchFamily="34" charset="-120"/>
              </a:rPr>
              <a:t>Mobility Support</a:t>
            </a:r>
            <a:endParaRPr lang="en-US" dirty="0"/>
          </a:p>
        </p:txBody>
      </p:sp>
      <p:sp>
        <p:nvSpPr>
          <p:cNvPr id="16" name="Text 13"/>
          <p:cNvSpPr/>
          <p:nvPr/>
        </p:nvSpPr>
        <p:spPr>
          <a:xfrm>
            <a:off x="643652" y="6019919"/>
            <a:ext cx="7856696" cy="257532"/>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pitchFamily="34" charset="0"/>
                <a:ea typeface="Inter" pitchFamily="34" charset="-122"/>
                <a:cs typeface="Inter" pitchFamily="34" charset="-120"/>
              </a:rPr>
              <a:t>WMO Helpdesk digital application for </a:t>
            </a:r>
            <a:r>
              <a:rPr lang="en-US" sz="1600" b="1" dirty="0">
                <a:solidFill>
                  <a:srgbClr val="272525"/>
                </a:solidFill>
                <a:latin typeface="Inter" pitchFamily="34" charset="0"/>
                <a:ea typeface="Inter" pitchFamily="34" charset="-122"/>
                <a:cs typeface="Inter" pitchFamily="34" charset="-120"/>
              </a:rPr>
              <a:t>wheelchairs</a:t>
            </a:r>
            <a:r>
              <a:rPr lang="en-US" sz="1600" dirty="0">
                <a:solidFill>
                  <a:srgbClr val="272525"/>
                </a:solidFill>
                <a:latin typeface="Inter" pitchFamily="34" charset="0"/>
                <a:ea typeface="Inter" pitchFamily="34" charset="-122"/>
                <a:cs typeface="Inter" pitchFamily="34" charset="-120"/>
              </a:rPr>
              <a:t> and </a:t>
            </a:r>
            <a:r>
              <a:rPr lang="en-US" sz="1600" b="1" dirty="0">
                <a:solidFill>
                  <a:srgbClr val="272525"/>
                </a:solidFill>
                <a:latin typeface="Inter" pitchFamily="34" charset="0"/>
                <a:ea typeface="Inter" pitchFamily="34" charset="-122"/>
                <a:cs typeface="Inter" pitchFamily="34" charset="-120"/>
              </a:rPr>
              <a:t>home modifications</a:t>
            </a:r>
            <a:endParaRPr lang="en-US" sz="1600" b="1" dirty="0"/>
          </a:p>
        </p:txBody>
      </p:sp>
      <p:sp>
        <p:nvSpPr>
          <p:cNvPr id="17" name="Text 14"/>
          <p:cNvSpPr/>
          <p:nvPr/>
        </p:nvSpPr>
        <p:spPr>
          <a:xfrm>
            <a:off x="643652" y="6558915"/>
            <a:ext cx="160853" cy="201097"/>
          </a:xfrm>
          <a:prstGeom prst="rect">
            <a:avLst/>
          </a:prstGeom>
          <a:noFill/>
          <a:ln/>
        </p:spPr>
        <p:txBody>
          <a:bodyPr wrap="none" lIns="0" tIns="0" rIns="0" bIns="0" rtlCol="0" anchor="t"/>
          <a:lstStyle/>
          <a:p>
            <a:pPr marL="0" indent="0" algn="l">
              <a:lnSpc>
                <a:spcPts val="2000"/>
              </a:lnSpc>
              <a:buNone/>
            </a:pPr>
            <a:r>
              <a:rPr lang="en-US" sz="1600" dirty="0">
                <a:solidFill>
                  <a:srgbClr val="272525"/>
                </a:solidFill>
                <a:latin typeface="Inter Light" pitchFamily="34" charset="0"/>
                <a:ea typeface="Inter Light" pitchFamily="34" charset="-122"/>
                <a:cs typeface="Inter Light" pitchFamily="34" charset="-120"/>
              </a:rPr>
              <a:t>04</a:t>
            </a:r>
            <a:endParaRPr lang="en-US" sz="1600" dirty="0"/>
          </a:p>
        </p:txBody>
      </p:sp>
      <p:sp>
        <p:nvSpPr>
          <p:cNvPr id="18" name="Shape 15"/>
          <p:cNvSpPr/>
          <p:nvPr/>
        </p:nvSpPr>
        <p:spPr>
          <a:xfrm>
            <a:off x="643652" y="6809423"/>
            <a:ext cx="7856696" cy="22860"/>
          </a:xfrm>
          <a:prstGeom prst="rect">
            <a:avLst/>
          </a:prstGeom>
          <a:solidFill>
            <a:srgbClr val="4950BC"/>
          </a:solidFill>
          <a:ln/>
        </p:spPr>
        <p:txBody>
          <a:bodyPr/>
          <a:lstStyle/>
          <a:p>
            <a:endParaRPr lang="en-US" sz="2400"/>
          </a:p>
        </p:txBody>
      </p:sp>
      <p:sp>
        <p:nvSpPr>
          <p:cNvPr id="19" name="Text 16"/>
          <p:cNvSpPr/>
          <p:nvPr/>
        </p:nvSpPr>
        <p:spPr>
          <a:xfrm>
            <a:off x="643652" y="6935510"/>
            <a:ext cx="2011561" cy="251460"/>
          </a:xfrm>
          <a:prstGeom prst="rect">
            <a:avLst/>
          </a:prstGeom>
          <a:noFill/>
          <a:ln/>
        </p:spPr>
        <p:txBody>
          <a:bodyPr wrap="none" lIns="0" tIns="0" rIns="0" bIns="0" rtlCol="0" anchor="t"/>
          <a:lstStyle/>
          <a:p>
            <a:pPr marL="0" indent="0" algn="l">
              <a:lnSpc>
                <a:spcPts val="1950"/>
              </a:lnSpc>
              <a:buNone/>
            </a:pPr>
            <a:r>
              <a:rPr lang="en-US" b="1" dirty="0">
                <a:solidFill>
                  <a:srgbClr val="272525"/>
                </a:solidFill>
                <a:latin typeface="Inter Bold" pitchFamily="34" charset="0"/>
                <a:ea typeface="Inter Bold" pitchFamily="34" charset="-122"/>
                <a:cs typeface="Inter Bold" pitchFamily="34" charset="-120"/>
              </a:rPr>
              <a:t>Venue Mapping</a:t>
            </a:r>
            <a:endParaRPr lang="en-US" dirty="0"/>
          </a:p>
        </p:txBody>
      </p:sp>
      <p:sp>
        <p:nvSpPr>
          <p:cNvPr id="20" name="Text 17"/>
          <p:cNvSpPr/>
          <p:nvPr/>
        </p:nvSpPr>
        <p:spPr>
          <a:xfrm>
            <a:off x="643652" y="7283410"/>
            <a:ext cx="7856696" cy="257532"/>
          </a:xfrm>
          <a:prstGeom prst="rect">
            <a:avLst/>
          </a:prstGeom>
          <a:noFill/>
          <a:ln/>
        </p:spPr>
        <p:txBody>
          <a:bodyPr wrap="none" lIns="0" tIns="0" rIns="0" bIns="0" rtlCol="0" anchor="t"/>
          <a:lstStyle/>
          <a:p>
            <a:pPr marL="0" indent="0" algn="l">
              <a:lnSpc>
                <a:spcPts val="2000"/>
              </a:lnSpc>
              <a:buNone/>
            </a:pPr>
            <a:r>
              <a:rPr lang="en-US" sz="1600" b="1" dirty="0">
                <a:solidFill>
                  <a:srgbClr val="272525"/>
                </a:solidFill>
                <a:latin typeface="Inter" pitchFamily="34" charset="0"/>
                <a:ea typeface="Inter" pitchFamily="34" charset="-122"/>
                <a:cs typeface="Inter" pitchFamily="34" charset="-120"/>
              </a:rPr>
              <a:t>Accessible Amsterdam and Able Amsterdam </a:t>
            </a:r>
            <a:r>
              <a:rPr lang="en-US" sz="1600" dirty="0">
                <a:solidFill>
                  <a:srgbClr val="272525"/>
                </a:solidFill>
                <a:latin typeface="Inter" pitchFamily="34" charset="0"/>
                <a:ea typeface="Inter" pitchFamily="34" charset="-122"/>
                <a:cs typeface="Inter" pitchFamily="34" charset="-120"/>
              </a:rPr>
              <a:t>websites mapping accessible</a:t>
            </a:r>
          </a:p>
          <a:p>
            <a:pPr marL="0" indent="0" algn="l">
              <a:lnSpc>
                <a:spcPts val="2000"/>
              </a:lnSpc>
              <a:buNone/>
            </a:pPr>
            <a:r>
              <a:rPr lang="en-US" sz="1600" dirty="0">
                <a:solidFill>
                  <a:srgbClr val="272525"/>
                </a:solidFill>
                <a:latin typeface="Inter" pitchFamily="34" charset="0"/>
                <a:ea typeface="Inter" pitchFamily="34" charset="-122"/>
                <a:cs typeface="Inter" pitchFamily="34" charset="-120"/>
              </a:rPr>
              <a:t> venues citywide</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2426970"/>
          </a:xfrm>
          <a:prstGeom prst="rect">
            <a:avLst/>
          </a:prstGeom>
        </p:spPr>
      </p:pic>
      <p:sp>
        <p:nvSpPr>
          <p:cNvPr id="3" name="Text 0"/>
          <p:cNvSpPr/>
          <p:nvPr/>
        </p:nvSpPr>
        <p:spPr>
          <a:xfrm>
            <a:off x="776526" y="2960846"/>
            <a:ext cx="10904815" cy="606743"/>
          </a:xfrm>
          <a:prstGeom prst="rect">
            <a:avLst/>
          </a:prstGeom>
          <a:noFill/>
          <a:ln/>
        </p:spPr>
        <p:txBody>
          <a:bodyPr wrap="none" lIns="0" tIns="0" rIns="0" bIns="0" rtlCol="0" anchor="t"/>
          <a:lstStyle/>
          <a:p>
            <a:pPr marL="0" indent="0" algn="l">
              <a:lnSpc>
                <a:spcPts val="4750"/>
              </a:lnSpc>
              <a:buNone/>
            </a:pPr>
            <a:r>
              <a:rPr lang="en-US" sz="3800" b="1" dirty="0">
                <a:solidFill>
                  <a:srgbClr val="000000"/>
                </a:solidFill>
                <a:latin typeface="Inter Bold" pitchFamily="34" charset="0"/>
                <a:ea typeface="Inter Bold" pitchFamily="34" charset="-122"/>
                <a:cs typeface="Inter Bold" pitchFamily="34" charset="-120"/>
              </a:rPr>
              <a:t>Bordeaux Métropole: A Comprehensive Model</a:t>
            </a:r>
            <a:endParaRPr lang="en-US" sz="3800" dirty="0"/>
          </a:p>
        </p:txBody>
      </p:sp>
      <p:sp>
        <p:nvSpPr>
          <p:cNvPr id="4" name="Text 1"/>
          <p:cNvSpPr/>
          <p:nvPr/>
        </p:nvSpPr>
        <p:spPr>
          <a:xfrm>
            <a:off x="776526" y="3858816"/>
            <a:ext cx="13077349" cy="621268"/>
          </a:xfrm>
          <a:prstGeom prst="rect">
            <a:avLst/>
          </a:prstGeom>
          <a:noFill/>
          <a:ln/>
        </p:spPr>
        <p:txBody>
          <a:bodyPr wrap="square" lIns="0" tIns="0" rIns="0" bIns="0" rtlCol="0" anchor="t"/>
          <a:lstStyle/>
          <a:p>
            <a:pPr marL="0" indent="0" algn="l">
              <a:lnSpc>
                <a:spcPts val="2400"/>
              </a:lnSpc>
              <a:buNone/>
            </a:pPr>
            <a:r>
              <a:rPr lang="en-US" sz="1600" dirty="0">
                <a:solidFill>
                  <a:schemeClr val="accent1">
                    <a:lumMod val="75000"/>
                  </a:schemeClr>
                </a:solidFill>
                <a:latin typeface="Inter" pitchFamily="34" charset="0"/>
                <a:ea typeface="Inter" pitchFamily="34" charset="-122"/>
                <a:cs typeface="Inter" pitchFamily="34" charset="-120"/>
              </a:rPr>
              <a:t>Serving 800,000+ residents across 28 municipalities, Bordeaux has created a comprehensive municipal model that delivers 20,000+ individual assistance sessions per year and trains 5,000+ people annually.</a:t>
            </a:r>
            <a:endParaRPr lang="en-US" sz="1600" dirty="0">
              <a:solidFill>
                <a:schemeClr val="accent1">
                  <a:lumMod val="75000"/>
                </a:schemeClr>
              </a:solidFill>
            </a:endParaRPr>
          </a:p>
        </p:txBody>
      </p:sp>
      <p:sp>
        <p:nvSpPr>
          <p:cNvPr id="5" name="Shape 2"/>
          <p:cNvSpPr/>
          <p:nvPr/>
        </p:nvSpPr>
        <p:spPr>
          <a:xfrm>
            <a:off x="776526" y="4698444"/>
            <a:ext cx="4229695" cy="2997518"/>
          </a:xfrm>
          <a:prstGeom prst="roundRect">
            <a:avLst>
              <a:gd name="adj" fmla="val 2720"/>
            </a:avLst>
          </a:prstGeom>
          <a:solidFill>
            <a:srgbClr val="DADBF1"/>
          </a:solidFill>
          <a:ln w="7620">
            <a:solidFill>
              <a:srgbClr val="C0C1D7"/>
            </a:solidFill>
            <a:prstDash val="solid"/>
          </a:ln>
        </p:spPr>
        <p:txBody>
          <a:bodyPr/>
          <a:lstStyle/>
          <a:p>
            <a:endParaRPr lang="en-US"/>
          </a:p>
        </p:txBody>
      </p:sp>
      <p:sp>
        <p:nvSpPr>
          <p:cNvPr id="6" name="Text 3"/>
          <p:cNvSpPr/>
          <p:nvPr/>
        </p:nvSpPr>
        <p:spPr>
          <a:xfrm>
            <a:off x="978218" y="4900136"/>
            <a:ext cx="2426970" cy="303252"/>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Inter Bold" pitchFamily="34" charset="0"/>
                <a:ea typeface="Inter Bold" pitchFamily="34" charset="-122"/>
                <a:cs typeface="Inter Bold" pitchFamily="34" charset="-120"/>
              </a:rPr>
              <a:t>Public Digital Space</a:t>
            </a:r>
            <a:endParaRPr lang="en-US" sz="1900" dirty="0"/>
          </a:p>
        </p:txBody>
      </p:sp>
      <p:sp>
        <p:nvSpPr>
          <p:cNvPr id="7" name="Text 4"/>
          <p:cNvSpPr/>
          <p:nvPr/>
        </p:nvSpPr>
        <p:spPr>
          <a:xfrm>
            <a:off x="978218" y="5319832"/>
            <a:ext cx="3826312" cy="2174438"/>
          </a:xfrm>
          <a:prstGeom prst="rect">
            <a:avLst/>
          </a:prstGeom>
          <a:noFill/>
          <a:ln/>
        </p:spPr>
        <p:txBody>
          <a:bodyPr wrap="square" lIns="0" tIns="0" rIns="0" bIns="0" rtlCol="0" anchor="t"/>
          <a:lstStyle/>
          <a:p>
            <a:pPr marL="0" indent="0" algn="l">
              <a:lnSpc>
                <a:spcPts val="2400"/>
              </a:lnSpc>
              <a:buNone/>
            </a:pPr>
            <a:r>
              <a:rPr lang="en-US" sz="1500" b="1" dirty="0">
                <a:solidFill>
                  <a:srgbClr val="272525"/>
                </a:solidFill>
                <a:latin typeface="Inter" pitchFamily="34" charset="0"/>
                <a:ea typeface="Inter" pitchFamily="34" charset="-122"/>
                <a:cs typeface="Inter" pitchFamily="34" charset="-120"/>
              </a:rPr>
              <a:t>Free access to computers, tablets, and interne</a:t>
            </a:r>
            <a:r>
              <a:rPr lang="en-US" sz="1500" dirty="0">
                <a:solidFill>
                  <a:srgbClr val="272525"/>
                </a:solidFill>
                <a:latin typeface="Inter" pitchFamily="34" charset="0"/>
                <a:ea typeface="Inter" pitchFamily="34" charset="-122"/>
                <a:cs typeface="Inter" pitchFamily="34" charset="-120"/>
              </a:rPr>
              <a:t>t with professional </a:t>
            </a:r>
            <a:r>
              <a:rPr lang="en-US" sz="1500" b="1" dirty="0">
                <a:solidFill>
                  <a:srgbClr val="272525"/>
                </a:solidFill>
                <a:latin typeface="Inter" pitchFamily="34" charset="0"/>
                <a:ea typeface="Inter" pitchFamily="34" charset="-122"/>
                <a:cs typeface="Inter" pitchFamily="34" charset="-120"/>
              </a:rPr>
              <a:t>digital mediators </a:t>
            </a:r>
            <a:r>
              <a:rPr lang="en-US" sz="1500" dirty="0">
                <a:solidFill>
                  <a:srgbClr val="272525"/>
                </a:solidFill>
                <a:latin typeface="Inter" pitchFamily="34" charset="0"/>
                <a:ea typeface="Inter" pitchFamily="34" charset="-122"/>
                <a:cs typeface="Inter" pitchFamily="34" charset="-120"/>
              </a:rPr>
              <a:t>and multilingual support staff. </a:t>
            </a:r>
          </a:p>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Individual </a:t>
            </a:r>
            <a:r>
              <a:rPr lang="en-US" sz="1500" b="1" dirty="0">
                <a:solidFill>
                  <a:srgbClr val="272525"/>
                </a:solidFill>
                <a:latin typeface="Inter" pitchFamily="34" charset="0"/>
                <a:ea typeface="Inter" pitchFamily="34" charset="-122"/>
                <a:cs typeface="Inter" pitchFamily="34" charset="-120"/>
              </a:rPr>
              <a:t>appointments for digital support </a:t>
            </a:r>
            <a:r>
              <a:rPr lang="en-US" sz="1500" dirty="0">
                <a:solidFill>
                  <a:srgbClr val="272525"/>
                </a:solidFill>
                <a:latin typeface="Inter" pitchFamily="34" charset="0"/>
                <a:ea typeface="Inter" pitchFamily="34" charset="-122"/>
                <a:cs typeface="Inter" pitchFamily="34" charset="-120"/>
              </a:rPr>
              <a:t>with help for government forms, banking, job searching, and family communication.</a:t>
            </a:r>
            <a:endParaRPr lang="en-US" sz="1500" dirty="0"/>
          </a:p>
        </p:txBody>
      </p:sp>
      <p:sp>
        <p:nvSpPr>
          <p:cNvPr id="8" name="Shape 5"/>
          <p:cNvSpPr/>
          <p:nvPr/>
        </p:nvSpPr>
        <p:spPr>
          <a:xfrm>
            <a:off x="5200293" y="4698444"/>
            <a:ext cx="4229695" cy="2997518"/>
          </a:xfrm>
          <a:prstGeom prst="roundRect">
            <a:avLst>
              <a:gd name="adj" fmla="val 2720"/>
            </a:avLst>
          </a:prstGeom>
          <a:solidFill>
            <a:srgbClr val="DADBF1"/>
          </a:solidFill>
          <a:ln w="7620">
            <a:solidFill>
              <a:srgbClr val="C0C1D7"/>
            </a:solidFill>
            <a:prstDash val="solid"/>
          </a:ln>
        </p:spPr>
        <p:txBody>
          <a:bodyPr/>
          <a:lstStyle/>
          <a:p>
            <a:endParaRPr lang="en-US"/>
          </a:p>
        </p:txBody>
      </p:sp>
      <p:sp>
        <p:nvSpPr>
          <p:cNvPr id="9" name="Text 6"/>
          <p:cNvSpPr/>
          <p:nvPr/>
        </p:nvSpPr>
        <p:spPr>
          <a:xfrm>
            <a:off x="5401985" y="4900136"/>
            <a:ext cx="2507933" cy="303252"/>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Inter Bold" pitchFamily="34" charset="0"/>
                <a:ea typeface="Inter Bold" pitchFamily="34" charset="-122"/>
                <a:cs typeface="Inter Bold" pitchFamily="34" charset="-120"/>
              </a:rPr>
              <a:t>Professional Training</a:t>
            </a:r>
            <a:endParaRPr lang="en-US" sz="1900" dirty="0"/>
          </a:p>
        </p:txBody>
      </p:sp>
      <p:sp>
        <p:nvSpPr>
          <p:cNvPr id="10" name="Text 7"/>
          <p:cNvSpPr/>
          <p:nvPr/>
        </p:nvSpPr>
        <p:spPr>
          <a:xfrm>
            <a:off x="5401985" y="5319832"/>
            <a:ext cx="3826312" cy="186380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Social workers, employment counselors, and library staff trained to </a:t>
            </a:r>
            <a:r>
              <a:rPr lang="en-US" sz="1500" b="1" dirty="0">
                <a:solidFill>
                  <a:srgbClr val="272525"/>
                </a:solidFill>
                <a:latin typeface="Inter" pitchFamily="34" charset="0"/>
                <a:ea typeface="Inter" pitchFamily="34" charset="-122"/>
                <a:cs typeface="Inter" pitchFamily="34" charset="-120"/>
              </a:rPr>
              <a:t>assess digital literacy </a:t>
            </a:r>
            <a:r>
              <a:rPr lang="en-US" sz="1500" dirty="0">
                <a:solidFill>
                  <a:srgbClr val="272525"/>
                </a:solidFill>
                <a:latin typeface="Inter" pitchFamily="34" charset="0"/>
                <a:ea typeface="Inter" pitchFamily="34" charset="-122"/>
                <a:cs typeface="Inter" pitchFamily="34" charset="-120"/>
              </a:rPr>
              <a:t>and provide appropriate support. Understanding different needs by vulnerable group with resources and referral networks.</a:t>
            </a:r>
            <a:endParaRPr lang="en-US" sz="1500" dirty="0"/>
          </a:p>
        </p:txBody>
      </p:sp>
      <p:sp>
        <p:nvSpPr>
          <p:cNvPr id="11" name="Shape 8"/>
          <p:cNvSpPr/>
          <p:nvPr/>
        </p:nvSpPr>
        <p:spPr>
          <a:xfrm>
            <a:off x="9624060" y="4698444"/>
            <a:ext cx="4229814" cy="2997518"/>
          </a:xfrm>
          <a:prstGeom prst="roundRect">
            <a:avLst>
              <a:gd name="adj" fmla="val 2720"/>
            </a:avLst>
          </a:prstGeom>
          <a:solidFill>
            <a:srgbClr val="DADBF1"/>
          </a:solidFill>
          <a:ln w="7620">
            <a:solidFill>
              <a:srgbClr val="C0C1D7"/>
            </a:solidFill>
            <a:prstDash val="solid"/>
          </a:ln>
        </p:spPr>
        <p:txBody>
          <a:bodyPr/>
          <a:lstStyle/>
          <a:p>
            <a:endParaRPr lang="en-US"/>
          </a:p>
        </p:txBody>
      </p:sp>
      <p:sp>
        <p:nvSpPr>
          <p:cNvPr id="12" name="Text 9"/>
          <p:cNvSpPr/>
          <p:nvPr/>
        </p:nvSpPr>
        <p:spPr>
          <a:xfrm>
            <a:off x="9825752" y="4900136"/>
            <a:ext cx="2893695" cy="303252"/>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Inter Bold" pitchFamily="34" charset="0"/>
                <a:ea typeface="Inter Bold" pitchFamily="34" charset="-122"/>
                <a:cs typeface="Inter Bold" pitchFamily="34" charset="-120"/>
              </a:rPr>
              <a:t>France Service Advisors</a:t>
            </a:r>
            <a:endParaRPr lang="en-US" sz="1900" dirty="0"/>
          </a:p>
        </p:txBody>
      </p:sp>
      <p:sp>
        <p:nvSpPr>
          <p:cNvPr id="13" name="Text 10"/>
          <p:cNvSpPr/>
          <p:nvPr/>
        </p:nvSpPr>
        <p:spPr>
          <a:xfrm>
            <a:off x="9825752" y="5319832"/>
            <a:ext cx="3826431" cy="1553170"/>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Specialized professionals assisting citizens with online administrative procedures. </a:t>
            </a:r>
            <a:r>
              <a:rPr lang="en-US" sz="1500" b="1" dirty="0">
                <a:solidFill>
                  <a:srgbClr val="272525"/>
                </a:solidFill>
                <a:latin typeface="Inter" pitchFamily="34" charset="0"/>
                <a:ea typeface="Inter" pitchFamily="34" charset="-122"/>
                <a:cs typeface="Inter" pitchFamily="34" charset="-120"/>
              </a:rPr>
              <a:t>Ongoing support </a:t>
            </a:r>
            <a:r>
              <a:rPr lang="en-US" sz="1500" dirty="0">
                <a:solidFill>
                  <a:srgbClr val="272525"/>
                </a:solidFill>
                <a:latin typeface="Inter" pitchFamily="34" charset="0"/>
                <a:ea typeface="Inter" pitchFamily="34" charset="-122"/>
                <a:cs typeface="Inter" pitchFamily="34" charset="-120"/>
              </a:rPr>
              <a:t>distributed across the metropolitan area, not just one-time workshops.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48070" y="514350"/>
            <a:ext cx="11245929" cy="584359"/>
          </a:xfrm>
          <a:prstGeom prst="rect">
            <a:avLst/>
          </a:prstGeom>
          <a:noFill/>
          <a:ln/>
        </p:spPr>
        <p:txBody>
          <a:bodyPr wrap="none" lIns="0" tIns="0" rIns="0" bIns="0" rtlCol="0" anchor="t"/>
          <a:lstStyle/>
          <a:p>
            <a:pPr marL="0" indent="0" algn="l">
              <a:lnSpc>
                <a:spcPts val="4600"/>
              </a:lnSpc>
              <a:buNone/>
            </a:pPr>
            <a:r>
              <a:rPr lang="en-US" sz="3650" b="1" dirty="0">
                <a:solidFill>
                  <a:srgbClr val="000000"/>
                </a:solidFill>
                <a:latin typeface="Inter Bold" pitchFamily="34" charset="0"/>
                <a:ea typeface="Inter Bold" pitchFamily="34" charset="-122"/>
                <a:cs typeface="Inter Bold" pitchFamily="34" charset="-120"/>
              </a:rPr>
              <a:t>SHIFT Project: AI for Accessible Cultural Heritage</a:t>
            </a:r>
            <a:endParaRPr lang="en-US" sz="3650" dirty="0"/>
          </a:p>
        </p:txBody>
      </p:sp>
      <p:sp>
        <p:nvSpPr>
          <p:cNvPr id="3" name="Text 1"/>
          <p:cNvSpPr/>
          <p:nvPr/>
        </p:nvSpPr>
        <p:spPr>
          <a:xfrm>
            <a:off x="254312" y="1571596"/>
            <a:ext cx="6339007" cy="1196816"/>
          </a:xfrm>
          <a:prstGeom prst="rect">
            <a:avLst/>
          </a:prstGeom>
          <a:noFill/>
          <a:ln/>
        </p:spPr>
        <p:txBody>
          <a:bodyPr wrap="square" lIns="0" tIns="0" rIns="0" bIns="0" rtlCol="0" anchor="t"/>
          <a:lstStyle/>
          <a:p>
            <a:pPr marL="0" indent="0" algn="l">
              <a:lnSpc>
                <a:spcPts val="2350"/>
              </a:lnSpc>
              <a:buNone/>
            </a:pPr>
            <a:r>
              <a:rPr lang="en-US" dirty="0">
                <a:solidFill>
                  <a:schemeClr val="accent1">
                    <a:lumMod val="75000"/>
                  </a:schemeClr>
                </a:solidFill>
                <a:latin typeface="Inter" pitchFamily="34" charset="0"/>
                <a:ea typeface="Inter" pitchFamily="34" charset="-122"/>
                <a:cs typeface="Inter" pitchFamily="34" charset="-120"/>
              </a:rPr>
              <a:t>A €3.2 million EU Horizon 2020 project using artificial intelligence to make museums accessible to people with disabilities. Successfully piloted at museums in 5 countries with positive feedback from users with disabilities.</a:t>
            </a:r>
            <a:endParaRPr lang="en-US" dirty="0">
              <a:solidFill>
                <a:schemeClr val="accent1">
                  <a:lumMod val="75000"/>
                </a:schemeClr>
              </a:solidFill>
            </a:endParaRPr>
          </a:p>
        </p:txBody>
      </p:sp>
      <p:sp>
        <p:nvSpPr>
          <p:cNvPr id="4" name="Text 2"/>
          <p:cNvSpPr/>
          <p:nvPr/>
        </p:nvSpPr>
        <p:spPr>
          <a:xfrm>
            <a:off x="254312" y="3774581"/>
            <a:ext cx="6339007" cy="299204"/>
          </a:xfrm>
          <a:prstGeom prst="rect">
            <a:avLst/>
          </a:prstGeom>
          <a:noFill/>
          <a:ln/>
        </p:spPr>
        <p:txBody>
          <a:bodyPr wrap="none" lIns="0" tIns="0" rIns="0" bIns="0" rtlCol="0" anchor="t"/>
          <a:lstStyle/>
          <a:p>
            <a:pPr marL="0" indent="0" algn="l">
              <a:lnSpc>
                <a:spcPts val="2350"/>
              </a:lnSpc>
              <a:buNone/>
            </a:pPr>
            <a:r>
              <a:rPr lang="en-US" b="1" dirty="0">
                <a:solidFill>
                  <a:srgbClr val="272525"/>
                </a:solidFill>
                <a:latin typeface="Inter" pitchFamily="34" charset="0"/>
                <a:ea typeface="Inter" pitchFamily="34" charset="-122"/>
                <a:cs typeface="Inter" pitchFamily="34" charset="-120"/>
              </a:rPr>
              <a:t>Innovative Technologies:</a:t>
            </a:r>
            <a:endParaRPr lang="en-US" dirty="0"/>
          </a:p>
        </p:txBody>
      </p:sp>
      <p:sp>
        <p:nvSpPr>
          <p:cNvPr id="5" name="Text 3"/>
          <p:cNvSpPr/>
          <p:nvPr/>
        </p:nvSpPr>
        <p:spPr>
          <a:xfrm>
            <a:off x="254312" y="4242020"/>
            <a:ext cx="6339007" cy="598408"/>
          </a:xfrm>
          <a:prstGeom prst="rect">
            <a:avLst/>
          </a:prstGeom>
          <a:noFill/>
          <a:ln/>
        </p:spPr>
        <p:txBody>
          <a:bodyPr wrap="square" lIns="0" tIns="0" rIns="0" bIns="0" rtlCol="0" anchor="t"/>
          <a:lstStyle/>
          <a:p>
            <a:pPr marL="342900" indent="-342900" algn="l">
              <a:lnSpc>
                <a:spcPts val="2350"/>
              </a:lnSpc>
              <a:buSzPct val="100000"/>
              <a:buChar char="•"/>
            </a:pPr>
            <a:r>
              <a:rPr lang="en-US" dirty="0">
                <a:solidFill>
                  <a:srgbClr val="272525"/>
                </a:solidFill>
                <a:latin typeface="Inter" pitchFamily="34" charset="0"/>
                <a:ea typeface="Inter" pitchFamily="34" charset="-122"/>
                <a:cs typeface="Inter" pitchFamily="34" charset="-120"/>
              </a:rPr>
              <a:t>Computer vision toolkit with automatic </a:t>
            </a:r>
            <a:r>
              <a:rPr lang="en-US" b="1" dirty="0">
                <a:solidFill>
                  <a:srgbClr val="272525"/>
                </a:solidFill>
                <a:latin typeface="Inter" pitchFamily="34" charset="0"/>
                <a:ea typeface="Inter" pitchFamily="34" charset="-122"/>
                <a:cs typeface="Inter" pitchFamily="34" charset="-120"/>
              </a:rPr>
              <a:t>image tagging </a:t>
            </a:r>
            <a:r>
              <a:rPr lang="en-US" dirty="0">
                <a:solidFill>
                  <a:srgbClr val="272525"/>
                </a:solidFill>
                <a:latin typeface="Inter" pitchFamily="34" charset="0"/>
                <a:ea typeface="Inter" pitchFamily="34" charset="-122"/>
                <a:cs typeface="Inter" pitchFamily="34" charset="-120"/>
              </a:rPr>
              <a:t>and alt-text generation</a:t>
            </a:r>
            <a:endParaRPr lang="en-US" dirty="0"/>
          </a:p>
        </p:txBody>
      </p:sp>
      <p:sp>
        <p:nvSpPr>
          <p:cNvPr id="6" name="Text 4"/>
          <p:cNvSpPr/>
          <p:nvPr/>
        </p:nvSpPr>
        <p:spPr>
          <a:xfrm>
            <a:off x="254312" y="4905794"/>
            <a:ext cx="6339007" cy="299204"/>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272525"/>
                </a:solidFill>
                <a:latin typeface="Inter" pitchFamily="34" charset="0"/>
                <a:ea typeface="Inter" pitchFamily="34" charset="-122"/>
                <a:cs typeface="Inter" pitchFamily="34" charset="-120"/>
              </a:rPr>
              <a:t>Emotional audio descriptions with inflection matching content</a:t>
            </a:r>
            <a:endParaRPr lang="en-US" dirty="0"/>
          </a:p>
        </p:txBody>
      </p:sp>
      <p:sp>
        <p:nvSpPr>
          <p:cNvPr id="7" name="Text 5"/>
          <p:cNvSpPr/>
          <p:nvPr/>
        </p:nvSpPr>
        <p:spPr>
          <a:xfrm>
            <a:off x="254312" y="5270363"/>
            <a:ext cx="6339007" cy="299204"/>
          </a:xfrm>
          <a:prstGeom prst="rect">
            <a:avLst/>
          </a:prstGeom>
          <a:noFill/>
          <a:ln/>
        </p:spPr>
        <p:txBody>
          <a:bodyPr wrap="none" lIns="0" tIns="0" rIns="0" bIns="0" rtlCol="0" anchor="t"/>
          <a:lstStyle/>
          <a:p>
            <a:pPr marL="342900" indent="-342900" algn="l">
              <a:lnSpc>
                <a:spcPts val="2350"/>
              </a:lnSpc>
              <a:buSzPct val="100000"/>
              <a:buChar char="•"/>
            </a:pPr>
            <a:r>
              <a:rPr lang="en-US" b="1" dirty="0">
                <a:solidFill>
                  <a:srgbClr val="272525"/>
                </a:solidFill>
                <a:latin typeface="Inter" pitchFamily="34" charset="0"/>
                <a:ea typeface="Inter" pitchFamily="34" charset="-122"/>
                <a:cs typeface="Inter" pitchFamily="34" charset="-120"/>
              </a:rPr>
              <a:t>Haptic gloves </a:t>
            </a:r>
            <a:r>
              <a:rPr lang="en-US" dirty="0">
                <a:solidFill>
                  <a:srgbClr val="272525"/>
                </a:solidFill>
                <a:latin typeface="Inter" pitchFamily="34" charset="0"/>
                <a:ea typeface="Inter" pitchFamily="34" charset="-122"/>
                <a:cs typeface="Inter" pitchFamily="34" charset="-120"/>
              </a:rPr>
              <a:t>allowing blind visitors to "feel" digital 3D models</a:t>
            </a:r>
            <a:endParaRPr lang="en-US" dirty="0"/>
          </a:p>
        </p:txBody>
      </p:sp>
      <p:sp>
        <p:nvSpPr>
          <p:cNvPr id="8" name="Text 6"/>
          <p:cNvSpPr/>
          <p:nvPr/>
        </p:nvSpPr>
        <p:spPr>
          <a:xfrm>
            <a:off x="254312" y="5634932"/>
            <a:ext cx="6339007" cy="299204"/>
          </a:xfrm>
          <a:prstGeom prst="rect">
            <a:avLst/>
          </a:prstGeom>
          <a:noFill/>
          <a:ln/>
        </p:spPr>
        <p:txBody>
          <a:bodyPr wrap="none" lIns="0" tIns="0" rIns="0" bIns="0" rtlCol="0" anchor="t"/>
          <a:lstStyle/>
          <a:p>
            <a:pPr marL="342900" indent="-342900" algn="l">
              <a:lnSpc>
                <a:spcPts val="2350"/>
              </a:lnSpc>
              <a:buSzPct val="100000"/>
              <a:buChar char="•"/>
            </a:pPr>
            <a:r>
              <a:rPr lang="en-US" b="1" dirty="0">
                <a:solidFill>
                  <a:srgbClr val="272525"/>
                </a:solidFill>
                <a:latin typeface="Inter" pitchFamily="34" charset="0"/>
                <a:ea typeface="Inter" pitchFamily="34" charset="-122"/>
                <a:cs typeface="Inter" pitchFamily="34" charset="-120"/>
              </a:rPr>
              <a:t>Emotion recognition </a:t>
            </a:r>
            <a:r>
              <a:rPr lang="en-US" dirty="0">
                <a:solidFill>
                  <a:srgbClr val="272525"/>
                </a:solidFill>
                <a:latin typeface="Inter" pitchFamily="34" charset="0"/>
                <a:ea typeface="Inter" pitchFamily="34" charset="-122"/>
                <a:cs typeface="Inter" pitchFamily="34" charset="-120"/>
              </a:rPr>
              <a:t>for personalized exhibit experiences</a:t>
            </a:r>
            <a:endParaRPr lang="en-US" dirty="0"/>
          </a:p>
        </p:txBody>
      </p:sp>
      <p:pic>
        <p:nvPicPr>
          <p:cNvPr id="9"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0944" y="1589603"/>
            <a:ext cx="6339007" cy="63390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17733" y="1270754"/>
            <a:ext cx="9440108"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ARCHES: Nothing About Us Without Us</a:t>
            </a:r>
            <a:endParaRPr lang="en-US" sz="3900" dirty="0"/>
          </a:p>
        </p:txBody>
      </p:sp>
      <p:sp>
        <p:nvSpPr>
          <p:cNvPr id="3" name="Text 1"/>
          <p:cNvSpPr/>
          <p:nvPr/>
        </p:nvSpPr>
        <p:spPr>
          <a:xfrm>
            <a:off x="917733" y="2287667"/>
            <a:ext cx="13042821" cy="635079"/>
          </a:xfrm>
          <a:prstGeom prst="rect">
            <a:avLst/>
          </a:prstGeom>
          <a:noFill/>
          <a:ln/>
        </p:spPr>
        <p:txBody>
          <a:bodyPr wrap="square" lIns="0" tIns="0" rIns="0" bIns="0" rtlCol="0" anchor="t"/>
          <a:lstStyle/>
          <a:p>
            <a:pPr marL="0" indent="0" algn="l">
              <a:lnSpc>
                <a:spcPts val="2500"/>
              </a:lnSpc>
              <a:buNone/>
            </a:pPr>
            <a:r>
              <a:rPr lang="en-US" dirty="0">
                <a:solidFill>
                  <a:schemeClr val="accent1">
                    <a:lumMod val="75000"/>
                  </a:schemeClr>
                </a:solidFill>
                <a:latin typeface="Inter" pitchFamily="34" charset="0"/>
                <a:ea typeface="Inter" pitchFamily="34" charset="-122"/>
                <a:cs typeface="Inter" pitchFamily="34" charset="-120"/>
              </a:rPr>
              <a:t>A €2.95 million project built on the principle of co-design with disabled people throughout development, not just testing at the end. Tools implemented in 15+ museums across Europe with 90%+ user satisfaction.</a:t>
            </a:r>
            <a:endParaRPr lang="en-US" dirty="0">
              <a:solidFill>
                <a:schemeClr val="accent1">
                  <a:lumMod val="75000"/>
                </a:schemeClr>
              </a:solidFill>
            </a:endParaRPr>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3463528"/>
            <a:ext cx="595313" cy="595313"/>
          </a:xfrm>
          <a:prstGeom prst="rect">
            <a:avLst/>
          </a:prstGeom>
        </p:spPr>
      </p:pic>
      <p:sp>
        <p:nvSpPr>
          <p:cNvPr id="5" name="Text 2"/>
          <p:cNvSpPr/>
          <p:nvPr/>
        </p:nvSpPr>
        <p:spPr>
          <a:xfrm>
            <a:off x="1637109" y="3630930"/>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3D Tactile Reliefs</a:t>
            </a:r>
            <a:endParaRPr lang="en-US" sz="2400" dirty="0"/>
          </a:p>
        </p:txBody>
      </p:sp>
      <p:sp>
        <p:nvSpPr>
          <p:cNvPr id="6" name="Text 3"/>
          <p:cNvSpPr/>
          <p:nvPr/>
        </p:nvSpPr>
        <p:spPr>
          <a:xfrm>
            <a:off x="1637109" y="4060150"/>
            <a:ext cx="5554028" cy="95261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3D scanning of artworks converted to tactile format. Blind visitors can </a:t>
            </a:r>
            <a:r>
              <a:rPr lang="en-US" b="1" dirty="0">
                <a:solidFill>
                  <a:srgbClr val="272525"/>
                </a:solidFill>
                <a:latin typeface="Inter" pitchFamily="34" charset="0"/>
                <a:ea typeface="Inter" pitchFamily="34" charset="-122"/>
                <a:cs typeface="Inter" pitchFamily="34" charset="-120"/>
              </a:rPr>
              <a:t>"see" paintings through touch </a:t>
            </a:r>
            <a:r>
              <a:rPr lang="en-US" dirty="0">
                <a:solidFill>
                  <a:srgbClr val="272525"/>
                </a:solidFill>
                <a:latin typeface="Inter" pitchFamily="34" charset="0"/>
                <a:ea typeface="Inter" pitchFamily="34" charset="-122"/>
                <a:cs typeface="Inter" pitchFamily="34" charset="-120"/>
              </a:rPr>
              <a:t>without risking originals.</a:t>
            </a:r>
            <a:endParaRPr lang="en-US"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9144" y="3463528"/>
            <a:ext cx="595313" cy="595313"/>
          </a:xfrm>
          <a:prstGeom prst="rect">
            <a:avLst/>
          </a:prstGeom>
        </p:spPr>
      </p:pic>
      <p:sp>
        <p:nvSpPr>
          <p:cNvPr id="8" name="Text 4"/>
          <p:cNvSpPr/>
          <p:nvPr/>
        </p:nvSpPr>
        <p:spPr>
          <a:xfrm>
            <a:off x="8282464" y="3630930"/>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Barrier-Free Apps</a:t>
            </a:r>
            <a:endParaRPr lang="en-US" sz="2400" dirty="0"/>
          </a:p>
        </p:txBody>
      </p:sp>
      <p:sp>
        <p:nvSpPr>
          <p:cNvPr id="9" name="Text 5"/>
          <p:cNvSpPr/>
          <p:nvPr/>
        </p:nvSpPr>
        <p:spPr>
          <a:xfrm>
            <a:off x="8282464" y="4060150"/>
            <a:ext cx="5554147"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Full screen reader compatibility with voice control, high contrast modes, and adjustable text.</a:t>
            </a:r>
            <a:endParaRPr lang="en-US"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790" y="5409605"/>
            <a:ext cx="595313" cy="595313"/>
          </a:xfrm>
          <a:prstGeom prst="rect">
            <a:avLst/>
          </a:prstGeom>
        </p:spPr>
      </p:pic>
      <p:sp>
        <p:nvSpPr>
          <p:cNvPr id="11" name="Text 6"/>
          <p:cNvSpPr/>
          <p:nvPr/>
        </p:nvSpPr>
        <p:spPr>
          <a:xfrm>
            <a:off x="1637109" y="5577007"/>
            <a:ext cx="279082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Sign Language Avatars</a:t>
            </a:r>
            <a:endParaRPr lang="en-US" sz="2400" dirty="0"/>
          </a:p>
        </p:txBody>
      </p:sp>
      <p:sp>
        <p:nvSpPr>
          <p:cNvPr id="12" name="Text 7"/>
          <p:cNvSpPr/>
          <p:nvPr/>
        </p:nvSpPr>
        <p:spPr>
          <a:xfrm>
            <a:off x="1637109" y="6006227"/>
            <a:ext cx="5554028"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Computer-generated signing avatars in multiple national sign languages, available 24/7.</a:t>
            </a:r>
            <a:endParaRPr lang="en-US"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9144" y="5409605"/>
            <a:ext cx="595313" cy="595313"/>
          </a:xfrm>
          <a:prstGeom prst="rect">
            <a:avLst/>
          </a:prstGeom>
        </p:spPr>
      </p:pic>
      <p:sp>
        <p:nvSpPr>
          <p:cNvPr id="14" name="Text 8"/>
          <p:cNvSpPr/>
          <p:nvPr/>
        </p:nvSpPr>
        <p:spPr>
          <a:xfrm>
            <a:off x="8282464" y="5577007"/>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Accessible Games</a:t>
            </a:r>
            <a:endParaRPr lang="en-US" sz="2400" dirty="0"/>
          </a:p>
        </p:txBody>
      </p:sp>
      <p:sp>
        <p:nvSpPr>
          <p:cNvPr id="15" name="Text 9"/>
          <p:cNvSpPr/>
          <p:nvPr/>
        </p:nvSpPr>
        <p:spPr>
          <a:xfrm>
            <a:off x="8282464" y="6006227"/>
            <a:ext cx="5554147"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Multiple interaction methods with adjustable difficulty levels compatible with assistive technologies.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771021" y="1588770"/>
            <a:ext cx="5486400" cy="5486400"/>
          </a:xfrm>
          <a:prstGeom prst="rect">
            <a:avLst/>
          </a:prstGeom>
        </p:spPr>
      </p:pic>
      <p:sp>
        <p:nvSpPr>
          <p:cNvPr id="3" name="Text 0"/>
          <p:cNvSpPr/>
          <p:nvPr/>
        </p:nvSpPr>
        <p:spPr>
          <a:xfrm>
            <a:off x="793790" y="1154311"/>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Key Lessons from European Practice</a:t>
            </a:r>
            <a:endParaRPr lang="en-US" sz="3900" dirty="0"/>
          </a:p>
        </p:txBody>
      </p:sp>
      <p:pic>
        <p:nvPicPr>
          <p:cNvPr id="4"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90" y="2692122"/>
            <a:ext cx="992267" cy="1461016"/>
          </a:xfrm>
          <a:prstGeom prst="rect">
            <a:avLst/>
          </a:prstGeom>
        </p:spPr>
      </p:pic>
      <p:sp>
        <p:nvSpPr>
          <p:cNvPr id="5" name="Text 1"/>
          <p:cNvSpPr/>
          <p:nvPr/>
        </p:nvSpPr>
        <p:spPr>
          <a:xfrm>
            <a:off x="1984415" y="2890480"/>
            <a:ext cx="4462463"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Combine Digital with Human Support</a:t>
            </a:r>
            <a:endParaRPr lang="en-US" sz="2400" dirty="0"/>
          </a:p>
        </p:txBody>
      </p:sp>
      <p:sp>
        <p:nvSpPr>
          <p:cNvPr id="6" name="Text 2"/>
          <p:cNvSpPr/>
          <p:nvPr/>
        </p:nvSpPr>
        <p:spPr>
          <a:xfrm>
            <a:off x="1984415" y="3319701"/>
            <a:ext cx="6365796"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Technology alone is insufficient; vol</a:t>
            </a:r>
            <a:r>
              <a:rPr lang="en-US" b="1" dirty="0">
                <a:solidFill>
                  <a:srgbClr val="272525"/>
                </a:solidFill>
                <a:latin typeface="Inter" pitchFamily="34" charset="0"/>
                <a:ea typeface="Inter" pitchFamily="34" charset="-122"/>
                <a:cs typeface="Inter" pitchFamily="34" charset="-120"/>
              </a:rPr>
              <a:t>unteer programs, trained staff, and physical contact </a:t>
            </a:r>
            <a:r>
              <a:rPr lang="en-US" dirty="0">
                <a:solidFill>
                  <a:srgbClr val="272525"/>
                </a:solidFill>
                <a:latin typeface="Inter" pitchFamily="34" charset="0"/>
                <a:ea typeface="Inter" pitchFamily="34" charset="-122"/>
                <a:cs typeface="Inter" pitchFamily="34" charset="-120"/>
              </a:rPr>
              <a:t>points remain essential.</a:t>
            </a:r>
            <a:endParaRPr lang="en-US" dirty="0"/>
          </a:p>
        </p:txBody>
      </p:sp>
      <p:pic>
        <p:nvPicPr>
          <p:cNvPr id="7"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90" y="4153138"/>
            <a:ext cx="992267" cy="1461016"/>
          </a:xfrm>
          <a:prstGeom prst="rect">
            <a:avLst/>
          </a:prstGeom>
        </p:spPr>
      </p:pic>
      <p:sp>
        <p:nvSpPr>
          <p:cNvPr id="8" name="Text 3"/>
          <p:cNvSpPr/>
          <p:nvPr/>
        </p:nvSpPr>
        <p:spPr>
          <a:xfrm>
            <a:off x="1984415" y="4351496"/>
            <a:ext cx="2699623"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User-Centered Design</a:t>
            </a:r>
            <a:endParaRPr lang="en-US" sz="2400" dirty="0"/>
          </a:p>
        </p:txBody>
      </p:sp>
      <p:sp>
        <p:nvSpPr>
          <p:cNvPr id="9" name="Text 4"/>
          <p:cNvSpPr/>
          <p:nvPr/>
        </p:nvSpPr>
        <p:spPr>
          <a:xfrm>
            <a:off x="1984415" y="4780717"/>
            <a:ext cx="6365796"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Involve vulnerable groups in development from the start. </a:t>
            </a:r>
            <a:r>
              <a:rPr lang="en-US" b="1" dirty="0">
                <a:solidFill>
                  <a:srgbClr val="272525"/>
                </a:solidFill>
                <a:latin typeface="Inter" pitchFamily="34" charset="0"/>
                <a:ea typeface="Inter" pitchFamily="34" charset="-122"/>
                <a:cs typeface="Inter" pitchFamily="34" charset="-120"/>
              </a:rPr>
              <a:t>"Nothing About Us Without Us" </a:t>
            </a:r>
            <a:r>
              <a:rPr lang="en-US" dirty="0">
                <a:solidFill>
                  <a:srgbClr val="272525"/>
                </a:solidFill>
                <a:latin typeface="Inter" pitchFamily="34" charset="0"/>
                <a:ea typeface="Inter" pitchFamily="34" charset="-122"/>
                <a:cs typeface="Inter" pitchFamily="34" charset="-120"/>
              </a:rPr>
              <a:t>should guide all solutions.</a:t>
            </a:r>
            <a:endParaRPr lang="en-US" dirty="0"/>
          </a:p>
        </p:txBody>
      </p:sp>
      <p:pic>
        <p:nvPicPr>
          <p:cNvPr id="10" name="Image 3"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90" y="5614154"/>
            <a:ext cx="992267" cy="1461016"/>
          </a:xfrm>
          <a:prstGeom prst="rect">
            <a:avLst/>
          </a:prstGeom>
        </p:spPr>
      </p:pic>
      <p:sp>
        <p:nvSpPr>
          <p:cNvPr id="11" name="Text 5"/>
          <p:cNvSpPr/>
          <p:nvPr/>
        </p:nvSpPr>
        <p:spPr>
          <a:xfrm>
            <a:off x="1984415" y="5812512"/>
            <a:ext cx="2802136"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Multi-Channel Delivery</a:t>
            </a:r>
            <a:endParaRPr lang="en-US" sz="2400" dirty="0"/>
          </a:p>
        </p:txBody>
      </p:sp>
      <p:sp>
        <p:nvSpPr>
          <p:cNvPr id="12" name="Text 6"/>
          <p:cNvSpPr/>
          <p:nvPr/>
        </p:nvSpPr>
        <p:spPr>
          <a:xfrm>
            <a:off x="1984415" y="6241733"/>
            <a:ext cx="6365796"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Offer services through </a:t>
            </a:r>
            <a:r>
              <a:rPr lang="en-US" b="1" dirty="0">
                <a:solidFill>
                  <a:srgbClr val="272525"/>
                </a:solidFill>
                <a:latin typeface="Inter" pitchFamily="34" charset="0"/>
                <a:ea typeface="Inter" pitchFamily="34" charset="-122"/>
                <a:cs typeface="Inter" pitchFamily="34" charset="-120"/>
              </a:rPr>
              <a:t>apps, websites, phone, video, and in-person </a:t>
            </a:r>
            <a:r>
              <a:rPr lang="en-US" dirty="0">
                <a:solidFill>
                  <a:srgbClr val="272525"/>
                </a:solidFill>
                <a:latin typeface="Inter" pitchFamily="34" charset="0"/>
                <a:ea typeface="Inter" pitchFamily="34" charset="-122"/>
                <a:cs typeface="Inter" pitchFamily="34" charset="-120"/>
              </a:rPr>
              <a:t>to reach all users.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43520" y="376118"/>
            <a:ext cx="7523440" cy="424577"/>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ADRION Digital Maturity Assessment (ADMA)</a:t>
            </a:r>
            <a:endParaRPr lang="en-US" sz="2650" dirty="0"/>
          </a:p>
        </p:txBody>
      </p:sp>
      <p:sp>
        <p:nvSpPr>
          <p:cNvPr id="3" name="Text 1"/>
          <p:cNvSpPr/>
          <p:nvPr/>
        </p:nvSpPr>
        <p:spPr>
          <a:xfrm>
            <a:off x="441543" y="921162"/>
            <a:ext cx="13543359" cy="699359"/>
          </a:xfrm>
          <a:prstGeom prst="rect">
            <a:avLst/>
          </a:prstGeom>
          <a:solidFill>
            <a:schemeClr val="bg2">
              <a:lumMod val="90000"/>
            </a:schemeClr>
          </a:solidFill>
          <a:ln/>
        </p:spPr>
        <p:txBody>
          <a:bodyPr wrap="square" lIns="0" tIns="0" rIns="0" bIns="0" rtlCol="0" anchor="t">
            <a:spAutoFit/>
          </a:bodyPr>
          <a:lstStyle/>
          <a:p>
            <a:pPr marL="0" indent="0" algn="l">
              <a:lnSpc>
                <a:spcPct val="150000"/>
              </a:lnSpc>
              <a:buNone/>
            </a:pPr>
            <a:r>
              <a:rPr lang="en-US" sz="1600" b="1" dirty="0">
                <a:solidFill>
                  <a:schemeClr val="accent1">
                    <a:lumMod val="75000"/>
                  </a:schemeClr>
                </a:solidFill>
                <a:latin typeface="Inter" pitchFamily="34" charset="0"/>
                <a:ea typeface="Inter" pitchFamily="34" charset="-122"/>
                <a:cs typeface="Inter" pitchFamily="34" charset="-120"/>
              </a:rPr>
              <a:t>An adaptation of existing digital maturity frameworks specifically tailored for Adrion municipalities, measuring 10 dimensions including cultural heritage digitalization, coastal governance, and vulnerable groups inclusion.</a:t>
            </a:r>
            <a:endParaRPr lang="en-US" sz="1600" b="1" dirty="0">
              <a:solidFill>
                <a:schemeClr val="accent1">
                  <a:lumMod val="75000"/>
                </a:schemeClr>
              </a:solidFill>
            </a:endParaRPr>
          </a:p>
        </p:txBody>
      </p:sp>
      <p:sp>
        <p:nvSpPr>
          <p:cNvPr id="4" name="Shape 2"/>
          <p:cNvSpPr/>
          <p:nvPr/>
        </p:nvSpPr>
        <p:spPr>
          <a:xfrm>
            <a:off x="543520" y="3169410"/>
            <a:ext cx="13543359" cy="15240"/>
          </a:xfrm>
          <a:prstGeom prst="roundRect">
            <a:avLst>
              <a:gd name="adj" fmla="val 374491"/>
            </a:avLst>
          </a:prstGeom>
          <a:solidFill>
            <a:srgbClr val="C0C1D7"/>
          </a:solidFill>
          <a:ln/>
        </p:spPr>
        <p:txBody>
          <a:bodyPr/>
          <a:lstStyle/>
          <a:p>
            <a:endParaRPr lang="en-US"/>
          </a:p>
        </p:txBody>
      </p:sp>
      <p:sp>
        <p:nvSpPr>
          <p:cNvPr id="5" name="Shape 3"/>
          <p:cNvSpPr/>
          <p:nvPr/>
        </p:nvSpPr>
        <p:spPr>
          <a:xfrm>
            <a:off x="3879175" y="2761918"/>
            <a:ext cx="15240" cy="407551"/>
          </a:xfrm>
          <a:prstGeom prst="roundRect">
            <a:avLst>
              <a:gd name="adj" fmla="val 374491"/>
            </a:avLst>
          </a:prstGeom>
          <a:solidFill>
            <a:srgbClr val="C0C1D7"/>
          </a:solidFill>
          <a:ln/>
        </p:spPr>
        <p:txBody>
          <a:bodyPr/>
          <a:lstStyle/>
          <a:p>
            <a:endParaRPr lang="en-US"/>
          </a:p>
        </p:txBody>
      </p:sp>
      <p:sp>
        <p:nvSpPr>
          <p:cNvPr id="6" name="Shape 4"/>
          <p:cNvSpPr/>
          <p:nvPr/>
        </p:nvSpPr>
        <p:spPr>
          <a:xfrm>
            <a:off x="3734038" y="3016593"/>
            <a:ext cx="305633" cy="305633"/>
          </a:xfrm>
          <a:prstGeom prst="roundRect">
            <a:avLst>
              <a:gd name="adj" fmla="val 18673"/>
            </a:avLst>
          </a:prstGeom>
          <a:solidFill>
            <a:srgbClr val="DADBF1"/>
          </a:solidFill>
          <a:ln w="7620">
            <a:solidFill>
              <a:srgbClr val="C0C1D7"/>
            </a:solidFill>
            <a:prstDash val="solid"/>
          </a:ln>
        </p:spPr>
        <p:txBody>
          <a:bodyPr/>
          <a:lstStyle/>
          <a:p>
            <a:endParaRPr lang="en-US"/>
          </a:p>
        </p:txBody>
      </p:sp>
      <p:sp>
        <p:nvSpPr>
          <p:cNvPr id="7" name="Text 5"/>
          <p:cNvSpPr/>
          <p:nvPr/>
        </p:nvSpPr>
        <p:spPr>
          <a:xfrm>
            <a:off x="3784937" y="3042013"/>
            <a:ext cx="203716" cy="254675"/>
          </a:xfrm>
          <a:prstGeom prst="rect">
            <a:avLst/>
          </a:prstGeom>
          <a:noFill/>
          <a:ln/>
        </p:spPr>
        <p:txBody>
          <a:bodyPr wrap="none" lIns="0" tIns="0" rIns="0" bIns="0" rtlCol="0" anchor="t"/>
          <a:lstStyle/>
          <a:p>
            <a:pPr marL="0" indent="0" algn="ctr">
              <a:lnSpc>
                <a:spcPts val="1600"/>
              </a:lnSpc>
              <a:buNone/>
            </a:pPr>
            <a:r>
              <a:rPr lang="en-US" sz="1600" b="1" dirty="0">
                <a:solidFill>
                  <a:srgbClr val="272525"/>
                </a:solidFill>
                <a:latin typeface="Inter Bold" pitchFamily="34" charset="0"/>
                <a:ea typeface="Inter Bold" pitchFamily="34" charset="-122"/>
                <a:cs typeface="Inter Bold" pitchFamily="34" charset="-120"/>
              </a:rPr>
              <a:t>1</a:t>
            </a:r>
            <a:endParaRPr lang="en-US" sz="1600" dirty="0"/>
          </a:p>
        </p:txBody>
      </p:sp>
      <p:sp>
        <p:nvSpPr>
          <p:cNvPr id="8" name="Text 6"/>
          <p:cNvSpPr/>
          <p:nvPr/>
        </p:nvSpPr>
        <p:spPr>
          <a:xfrm>
            <a:off x="3037642" y="1816145"/>
            <a:ext cx="1698546" cy="212288"/>
          </a:xfrm>
          <a:prstGeom prst="rect">
            <a:avLst/>
          </a:prstGeom>
          <a:noFill/>
          <a:ln/>
        </p:spPr>
        <p:txBody>
          <a:bodyPr wrap="none" lIns="0" tIns="0" rIns="0" bIns="0" rtlCol="0" anchor="t"/>
          <a:lstStyle/>
          <a:p>
            <a:pPr marL="0" indent="0" algn="ctr">
              <a:lnSpc>
                <a:spcPts val="1650"/>
              </a:lnSpc>
              <a:buNone/>
            </a:pPr>
            <a:r>
              <a:rPr lang="en-US" sz="2000" b="1" dirty="0">
                <a:solidFill>
                  <a:srgbClr val="272525"/>
                </a:solidFill>
                <a:latin typeface="Inter Bold" pitchFamily="34" charset="0"/>
                <a:ea typeface="Inter Bold" pitchFamily="34" charset="-122"/>
                <a:cs typeface="Inter Bold" pitchFamily="34" charset="-120"/>
              </a:rPr>
              <a:t>Self-Assessment</a:t>
            </a:r>
            <a:endParaRPr lang="en-US" sz="2000" dirty="0"/>
          </a:p>
        </p:txBody>
      </p:sp>
      <p:sp>
        <p:nvSpPr>
          <p:cNvPr id="9" name="Text 7"/>
          <p:cNvSpPr/>
          <p:nvPr/>
        </p:nvSpPr>
        <p:spPr>
          <a:xfrm>
            <a:off x="679371" y="2109872"/>
            <a:ext cx="6415088" cy="217289"/>
          </a:xfrm>
          <a:prstGeom prst="rect">
            <a:avLst/>
          </a:prstGeom>
          <a:noFill/>
          <a:ln/>
        </p:spPr>
        <p:txBody>
          <a:bodyPr wrap="none" lIns="0" tIns="0" rIns="0" bIns="0" rtlCol="0" anchor="t"/>
          <a:lstStyle/>
          <a:p>
            <a:pPr marL="0" indent="0" algn="ctr">
              <a:lnSpc>
                <a:spcPts val="1700"/>
              </a:lnSpc>
              <a:buNone/>
            </a:pPr>
            <a:r>
              <a:rPr lang="en-US" sz="1600" b="1" dirty="0">
                <a:solidFill>
                  <a:srgbClr val="272525"/>
                </a:solidFill>
                <a:latin typeface="Inter" pitchFamily="34" charset="0"/>
                <a:ea typeface="Inter" pitchFamily="34" charset="-122"/>
                <a:cs typeface="Inter" pitchFamily="34" charset="-120"/>
              </a:rPr>
              <a:t>Duration:</a:t>
            </a:r>
            <a:r>
              <a:rPr lang="en-US" sz="1600" dirty="0">
                <a:solidFill>
                  <a:srgbClr val="272525"/>
                </a:solidFill>
                <a:latin typeface="Inter" pitchFamily="34" charset="0"/>
                <a:ea typeface="Inter" pitchFamily="34" charset="-122"/>
                <a:cs typeface="Inter" pitchFamily="34" charset="-120"/>
              </a:rPr>
              <a:t> 30 minutes</a:t>
            </a:r>
            <a:endParaRPr lang="en-US" sz="1600" dirty="0"/>
          </a:p>
        </p:txBody>
      </p:sp>
      <p:sp>
        <p:nvSpPr>
          <p:cNvPr id="10" name="Text 8"/>
          <p:cNvSpPr/>
          <p:nvPr/>
        </p:nvSpPr>
        <p:spPr>
          <a:xfrm>
            <a:off x="679371" y="2408600"/>
            <a:ext cx="6415088" cy="217289"/>
          </a:xfrm>
          <a:prstGeom prst="rect">
            <a:avLst/>
          </a:prstGeom>
          <a:noFill/>
          <a:ln/>
        </p:spPr>
        <p:txBody>
          <a:bodyPr wrap="none" lIns="0" tIns="0" rIns="0" bIns="0" rtlCol="0" anchor="t"/>
          <a:lstStyle/>
          <a:p>
            <a:pPr marL="0" indent="0" algn="ctr">
              <a:lnSpc>
                <a:spcPts val="1700"/>
              </a:lnSpc>
              <a:buNone/>
            </a:pPr>
            <a:r>
              <a:rPr lang="en-US" sz="1600" dirty="0">
                <a:solidFill>
                  <a:srgbClr val="272525"/>
                </a:solidFill>
                <a:latin typeface="Inter" pitchFamily="34" charset="0"/>
                <a:ea typeface="Inter" pitchFamily="34" charset="-122"/>
                <a:cs typeface="Inter" pitchFamily="34" charset="-120"/>
              </a:rPr>
              <a:t>50 yes/no questions online with instant score and 5-page report</a:t>
            </a:r>
            <a:endParaRPr lang="en-US" sz="1600" dirty="0"/>
          </a:p>
        </p:txBody>
      </p:sp>
      <p:sp>
        <p:nvSpPr>
          <p:cNvPr id="11" name="Shape 9"/>
          <p:cNvSpPr/>
          <p:nvPr/>
        </p:nvSpPr>
        <p:spPr>
          <a:xfrm>
            <a:off x="7307461" y="3169350"/>
            <a:ext cx="15240" cy="407551"/>
          </a:xfrm>
          <a:prstGeom prst="roundRect">
            <a:avLst>
              <a:gd name="adj" fmla="val 374491"/>
            </a:avLst>
          </a:prstGeom>
          <a:solidFill>
            <a:srgbClr val="C0C1D7"/>
          </a:solidFill>
          <a:ln/>
        </p:spPr>
        <p:txBody>
          <a:bodyPr/>
          <a:lstStyle/>
          <a:p>
            <a:endParaRPr lang="en-US"/>
          </a:p>
        </p:txBody>
      </p:sp>
      <p:sp>
        <p:nvSpPr>
          <p:cNvPr id="12" name="Shape 10"/>
          <p:cNvSpPr/>
          <p:nvPr/>
        </p:nvSpPr>
        <p:spPr>
          <a:xfrm>
            <a:off x="7162324" y="3016593"/>
            <a:ext cx="305633" cy="305633"/>
          </a:xfrm>
          <a:prstGeom prst="roundRect">
            <a:avLst>
              <a:gd name="adj" fmla="val 18673"/>
            </a:avLst>
          </a:prstGeom>
          <a:solidFill>
            <a:srgbClr val="DADBF1"/>
          </a:solidFill>
          <a:ln w="7620">
            <a:solidFill>
              <a:srgbClr val="C0C1D7"/>
            </a:solidFill>
            <a:prstDash val="solid"/>
          </a:ln>
        </p:spPr>
        <p:txBody>
          <a:bodyPr/>
          <a:lstStyle/>
          <a:p>
            <a:endParaRPr lang="en-US"/>
          </a:p>
        </p:txBody>
      </p:sp>
      <p:sp>
        <p:nvSpPr>
          <p:cNvPr id="13" name="Text 11"/>
          <p:cNvSpPr/>
          <p:nvPr/>
        </p:nvSpPr>
        <p:spPr>
          <a:xfrm>
            <a:off x="7213223" y="3042013"/>
            <a:ext cx="203716" cy="254675"/>
          </a:xfrm>
          <a:prstGeom prst="rect">
            <a:avLst/>
          </a:prstGeom>
          <a:noFill/>
          <a:ln/>
        </p:spPr>
        <p:txBody>
          <a:bodyPr wrap="none" lIns="0" tIns="0" rIns="0" bIns="0" rtlCol="0" anchor="t"/>
          <a:lstStyle/>
          <a:p>
            <a:pPr marL="0" indent="0" algn="ctr">
              <a:lnSpc>
                <a:spcPts val="1600"/>
              </a:lnSpc>
              <a:buNone/>
            </a:pPr>
            <a:r>
              <a:rPr lang="en-US" sz="1600" b="1" dirty="0">
                <a:solidFill>
                  <a:srgbClr val="272525"/>
                </a:solidFill>
                <a:latin typeface="Inter Bold" pitchFamily="34" charset="0"/>
                <a:ea typeface="Inter Bold" pitchFamily="34" charset="-122"/>
                <a:cs typeface="Inter Bold" pitchFamily="34" charset="-120"/>
              </a:rPr>
              <a:t>2</a:t>
            </a:r>
            <a:endParaRPr lang="en-US" sz="1600" dirty="0"/>
          </a:p>
        </p:txBody>
      </p:sp>
      <p:sp>
        <p:nvSpPr>
          <p:cNvPr id="14" name="Text 12"/>
          <p:cNvSpPr/>
          <p:nvPr/>
        </p:nvSpPr>
        <p:spPr>
          <a:xfrm>
            <a:off x="6437114" y="3712930"/>
            <a:ext cx="1756053" cy="212288"/>
          </a:xfrm>
          <a:prstGeom prst="rect">
            <a:avLst/>
          </a:prstGeom>
          <a:noFill/>
          <a:ln/>
        </p:spPr>
        <p:txBody>
          <a:bodyPr wrap="none" lIns="0" tIns="0" rIns="0" bIns="0" rtlCol="0" anchor="t"/>
          <a:lstStyle/>
          <a:p>
            <a:pPr marL="0" indent="0" algn="ctr">
              <a:lnSpc>
                <a:spcPts val="1650"/>
              </a:lnSpc>
              <a:buNone/>
            </a:pPr>
            <a:r>
              <a:rPr lang="en-US" sz="2000" b="1" dirty="0">
                <a:solidFill>
                  <a:srgbClr val="272525"/>
                </a:solidFill>
                <a:latin typeface="Inter Bold" pitchFamily="34" charset="0"/>
                <a:ea typeface="Inter Bold" pitchFamily="34" charset="-122"/>
                <a:cs typeface="Inter Bold" pitchFamily="34" charset="-120"/>
              </a:rPr>
              <a:t>Detailed Assessment</a:t>
            </a:r>
            <a:endParaRPr lang="en-US" sz="2000" dirty="0"/>
          </a:p>
        </p:txBody>
      </p:sp>
      <p:sp>
        <p:nvSpPr>
          <p:cNvPr id="15" name="Text 13"/>
          <p:cNvSpPr/>
          <p:nvPr/>
        </p:nvSpPr>
        <p:spPr>
          <a:xfrm>
            <a:off x="4107656" y="4006657"/>
            <a:ext cx="6415088" cy="217289"/>
          </a:xfrm>
          <a:prstGeom prst="rect">
            <a:avLst/>
          </a:prstGeom>
          <a:noFill/>
          <a:ln/>
        </p:spPr>
        <p:txBody>
          <a:bodyPr wrap="none" lIns="0" tIns="0" rIns="0" bIns="0" rtlCol="0" anchor="t"/>
          <a:lstStyle/>
          <a:p>
            <a:pPr marL="0" indent="0" algn="ctr">
              <a:lnSpc>
                <a:spcPts val="1700"/>
              </a:lnSpc>
              <a:buNone/>
            </a:pPr>
            <a:r>
              <a:rPr lang="en-US" sz="1600" b="1" dirty="0">
                <a:solidFill>
                  <a:srgbClr val="272525"/>
                </a:solidFill>
                <a:latin typeface="Inter" pitchFamily="34" charset="0"/>
                <a:ea typeface="Inter" pitchFamily="34" charset="-122"/>
                <a:cs typeface="Inter" pitchFamily="34" charset="-120"/>
              </a:rPr>
              <a:t>Duration:</a:t>
            </a:r>
            <a:r>
              <a:rPr lang="en-US" sz="1600" dirty="0">
                <a:solidFill>
                  <a:srgbClr val="272525"/>
                </a:solidFill>
                <a:latin typeface="Inter" pitchFamily="34" charset="0"/>
                <a:ea typeface="Inter" pitchFamily="34" charset="-122"/>
                <a:cs typeface="Inter" pitchFamily="34" charset="-120"/>
              </a:rPr>
              <a:t> 2-3 hours</a:t>
            </a:r>
            <a:endParaRPr lang="en-US" sz="1600" dirty="0"/>
          </a:p>
        </p:txBody>
      </p:sp>
      <p:sp>
        <p:nvSpPr>
          <p:cNvPr id="16" name="Text 14"/>
          <p:cNvSpPr/>
          <p:nvPr/>
        </p:nvSpPr>
        <p:spPr>
          <a:xfrm>
            <a:off x="4107656" y="4305385"/>
            <a:ext cx="6415088" cy="217289"/>
          </a:xfrm>
          <a:prstGeom prst="rect">
            <a:avLst/>
          </a:prstGeom>
          <a:noFill/>
          <a:ln/>
        </p:spPr>
        <p:txBody>
          <a:bodyPr wrap="none" lIns="0" tIns="0" rIns="0" bIns="0" rtlCol="0" anchor="t"/>
          <a:lstStyle/>
          <a:p>
            <a:pPr marL="0" indent="0" algn="ctr">
              <a:lnSpc>
                <a:spcPts val="1700"/>
              </a:lnSpc>
              <a:buNone/>
            </a:pPr>
            <a:r>
              <a:rPr lang="en-US" sz="1600" dirty="0">
                <a:solidFill>
                  <a:srgbClr val="272525"/>
                </a:solidFill>
                <a:latin typeface="Inter" pitchFamily="34" charset="0"/>
                <a:ea typeface="Inter" pitchFamily="34" charset="-122"/>
                <a:cs typeface="Inter" pitchFamily="34" charset="-120"/>
              </a:rPr>
              <a:t>150 questions with evidence uploads, 30-page report with action plan</a:t>
            </a:r>
            <a:endParaRPr lang="en-US" sz="1600" dirty="0"/>
          </a:p>
        </p:txBody>
      </p:sp>
      <p:sp>
        <p:nvSpPr>
          <p:cNvPr id="17" name="Shape 15"/>
          <p:cNvSpPr/>
          <p:nvPr/>
        </p:nvSpPr>
        <p:spPr>
          <a:xfrm>
            <a:off x="10735747" y="2761918"/>
            <a:ext cx="15240" cy="407551"/>
          </a:xfrm>
          <a:prstGeom prst="roundRect">
            <a:avLst>
              <a:gd name="adj" fmla="val 374491"/>
            </a:avLst>
          </a:prstGeom>
          <a:solidFill>
            <a:srgbClr val="C0C1D7"/>
          </a:solidFill>
          <a:ln/>
        </p:spPr>
        <p:txBody>
          <a:bodyPr/>
          <a:lstStyle/>
          <a:p>
            <a:endParaRPr lang="en-US"/>
          </a:p>
        </p:txBody>
      </p:sp>
      <p:sp>
        <p:nvSpPr>
          <p:cNvPr id="18" name="Shape 16"/>
          <p:cNvSpPr/>
          <p:nvPr/>
        </p:nvSpPr>
        <p:spPr>
          <a:xfrm>
            <a:off x="10590609" y="3016593"/>
            <a:ext cx="305633" cy="305633"/>
          </a:xfrm>
          <a:prstGeom prst="roundRect">
            <a:avLst>
              <a:gd name="adj" fmla="val 18673"/>
            </a:avLst>
          </a:prstGeom>
          <a:solidFill>
            <a:srgbClr val="DADBF1"/>
          </a:solidFill>
          <a:ln w="7620">
            <a:solidFill>
              <a:srgbClr val="C0C1D7"/>
            </a:solidFill>
            <a:prstDash val="solid"/>
          </a:ln>
        </p:spPr>
        <p:txBody>
          <a:bodyPr/>
          <a:lstStyle/>
          <a:p>
            <a:endParaRPr lang="en-US"/>
          </a:p>
        </p:txBody>
      </p:sp>
      <p:sp>
        <p:nvSpPr>
          <p:cNvPr id="19" name="Text 17"/>
          <p:cNvSpPr/>
          <p:nvPr/>
        </p:nvSpPr>
        <p:spPr>
          <a:xfrm>
            <a:off x="10641509" y="3042013"/>
            <a:ext cx="203716" cy="254675"/>
          </a:xfrm>
          <a:prstGeom prst="rect">
            <a:avLst/>
          </a:prstGeom>
          <a:noFill/>
          <a:ln/>
        </p:spPr>
        <p:txBody>
          <a:bodyPr wrap="none" lIns="0" tIns="0" rIns="0" bIns="0" rtlCol="0" anchor="t"/>
          <a:lstStyle/>
          <a:p>
            <a:pPr marL="0" indent="0" algn="ctr">
              <a:lnSpc>
                <a:spcPts val="1600"/>
              </a:lnSpc>
              <a:buNone/>
            </a:pPr>
            <a:r>
              <a:rPr lang="en-US" sz="1600" b="1" dirty="0">
                <a:solidFill>
                  <a:srgbClr val="272525"/>
                </a:solidFill>
                <a:latin typeface="Inter Bold" pitchFamily="34" charset="0"/>
                <a:ea typeface="Inter Bold" pitchFamily="34" charset="-122"/>
                <a:cs typeface="Inter Bold" pitchFamily="34" charset="-120"/>
              </a:rPr>
              <a:t>3</a:t>
            </a:r>
            <a:endParaRPr lang="en-US" sz="1600" dirty="0"/>
          </a:p>
        </p:txBody>
      </p:sp>
      <p:sp>
        <p:nvSpPr>
          <p:cNvPr id="20" name="Text 18"/>
          <p:cNvSpPr/>
          <p:nvPr/>
        </p:nvSpPr>
        <p:spPr>
          <a:xfrm>
            <a:off x="9894213" y="1816145"/>
            <a:ext cx="1698546" cy="212288"/>
          </a:xfrm>
          <a:prstGeom prst="rect">
            <a:avLst/>
          </a:prstGeom>
          <a:noFill/>
          <a:ln/>
        </p:spPr>
        <p:txBody>
          <a:bodyPr wrap="none" lIns="0" tIns="0" rIns="0" bIns="0" rtlCol="0" anchor="t"/>
          <a:lstStyle/>
          <a:p>
            <a:pPr marL="0" indent="0" algn="ctr">
              <a:lnSpc>
                <a:spcPts val="1650"/>
              </a:lnSpc>
              <a:buNone/>
            </a:pPr>
            <a:r>
              <a:rPr lang="en-US" sz="2000" b="1" dirty="0">
                <a:solidFill>
                  <a:srgbClr val="272525"/>
                </a:solidFill>
                <a:latin typeface="Inter Bold" pitchFamily="34" charset="0"/>
                <a:ea typeface="Inter Bold" pitchFamily="34" charset="-122"/>
                <a:cs typeface="Inter Bold" pitchFamily="34" charset="-120"/>
              </a:rPr>
              <a:t>Expert Assessment</a:t>
            </a:r>
            <a:endParaRPr lang="en-US" sz="2000" dirty="0"/>
          </a:p>
        </p:txBody>
      </p:sp>
      <p:sp>
        <p:nvSpPr>
          <p:cNvPr id="21" name="Text 19"/>
          <p:cNvSpPr/>
          <p:nvPr/>
        </p:nvSpPr>
        <p:spPr>
          <a:xfrm>
            <a:off x="7535942" y="2109872"/>
            <a:ext cx="6415088" cy="217289"/>
          </a:xfrm>
          <a:prstGeom prst="rect">
            <a:avLst/>
          </a:prstGeom>
          <a:noFill/>
          <a:ln/>
        </p:spPr>
        <p:txBody>
          <a:bodyPr wrap="none" lIns="0" tIns="0" rIns="0" bIns="0" rtlCol="0" anchor="t"/>
          <a:lstStyle/>
          <a:p>
            <a:pPr marL="0" indent="0" algn="ctr">
              <a:lnSpc>
                <a:spcPts val="1700"/>
              </a:lnSpc>
              <a:buNone/>
            </a:pPr>
            <a:r>
              <a:rPr lang="en-US" sz="1600" b="1" dirty="0">
                <a:solidFill>
                  <a:srgbClr val="272525"/>
                </a:solidFill>
                <a:latin typeface="Inter" pitchFamily="34" charset="0"/>
                <a:ea typeface="Inter" pitchFamily="34" charset="-122"/>
                <a:cs typeface="Inter" pitchFamily="34" charset="-120"/>
              </a:rPr>
              <a:t>Duration:</a:t>
            </a:r>
            <a:r>
              <a:rPr lang="en-US" sz="1600" dirty="0">
                <a:solidFill>
                  <a:srgbClr val="272525"/>
                </a:solidFill>
                <a:latin typeface="Inter" pitchFamily="34" charset="0"/>
                <a:ea typeface="Inter" pitchFamily="34" charset="-122"/>
                <a:cs typeface="Inter" pitchFamily="34" charset="-120"/>
              </a:rPr>
              <a:t> 1-2 days</a:t>
            </a:r>
            <a:endParaRPr lang="en-US" sz="1600" dirty="0"/>
          </a:p>
        </p:txBody>
      </p:sp>
      <p:sp>
        <p:nvSpPr>
          <p:cNvPr id="22" name="Text 20"/>
          <p:cNvSpPr/>
          <p:nvPr/>
        </p:nvSpPr>
        <p:spPr>
          <a:xfrm>
            <a:off x="7535942" y="2408600"/>
            <a:ext cx="6415088" cy="217289"/>
          </a:xfrm>
          <a:prstGeom prst="rect">
            <a:avLst/>
          </a:prstGeom>
          <a:noFill/>
          <a:ln/>
        </p:spPr>
        <p:txBody>
          <a:bodyPr wrap="none" lIns="0" tIns="0" rIns="0" bIns="0" rtlCol="0" anchor="t"/>
          <a:lstStyle/>
          <a:p>
            <a:pPr marL="0" indent="0" algn="ctr">
              <a:lnSpc>
                <a:spcPts val="1700"/>
              </a:lnSpc>
              <a:buNone/>
            </a:pPr>
            <a:r>
              <a:rPr lang="en-US" sz="1600" dirty="0">
                <a:solidFill>
                  <a:srgbClr val="272525"/>
                </a:solidFill>
                <a:latin typeface="Inter" pitchFamily="34" charset="0"/>
                <a:ea typeface="Inter" pitchFamily="34" charset="-122"/>
                <a:cs typeface="Inter" pitchFamily="34" charset="-120"/>
              </a:rPr>
              <a:t>On-site interviews and audit, 50-page report with roadmap workshop</a:t>
            </a:r>
            <a:endParaRPr lang="en-US" sz="1600" dirty="0"/>
          </a:p>
        </p:txBody>
      </p:sp>
      <p:sp>
        <p:nvSpPr>
          <p:cNvPr id="23" name="Shape 21"/>
          <p:cNvSpPr/>
          <p:nvPr/>
        </p:nvSpPr>
        <p:spPr>
          <a:xfrm>
            <a:off x="543520" y="4687824"/>
            <a:ext cx="1692831" cy="782717"/>
          </a:xfrm>
          <a:prstGeom prst="roundRect">
            <a:avLst>
              <a:gd name="adj" fmla="val 7292"/>
            </a:avLst>
          </a:prstGeom>
          <a:solidFill>
            <a:srgbClr val="DADBF1"/>
          </a:solidFill>
          <a:ln w="7620">
            <a:solidFill>
              <a:srgbClr val="C0C1D7"/>
            </a:solidFill>
            <a:prstDash val="solid"/>
          </a:ln>
        </p:spPr>
        <p:txBody>
          <a:bodyPr/>
          <a:lstStyle/>
          <a:p>
            <a:endParaRPr lang="en-US" sz="3200">
              <a:solidFill>
                <a:schemeClr val="accent1">
                  <a:lumMod val="75000"/>
                </a:schemeClr>
              </a:solidFill>
            </a:endParaRPr>
          </a:p>
        </p:txBody>
      </p:sp>
      <p:pic>
        <p:nvPicPr>
          <p:cNvPr id="2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4448" y="4983695"/>
            <a:ext cx="190976" cy="190976"/>
          </a:xfrm>
          <a:prstGeom prst="rect">
            <a:avLst/>
          </a:prstGeom>
        </p:spPr>
      </p:pic>
      <p:sp>
        <p:nvSpPr>
          <p:cNvPr id="25" name="Text 22"/>
          <p:cNvSpPr/>
          <p:nvPr/>
        </p:nvSpPr>
        <p:spPr>
          <a:xfrm>
            <a:off x="2372201" y="4823675"/>
            <a:ext cx="1698546" cy="212288"/>
          </a:xfrm>
          <a:prstGeom prst="rect">
            <a:avLst/>
          </a:prstGeom>
          <a:noFill/>
          <a:ln/>
        </p:spPr>
        <p:txBody>
          <a:bodyPr wrap="none" lIns="0" tIns="0" rIns="0" bIns="0" rtlCol="0" anchor="t"/>
          <a:lstStyle/>
          <a:p>
            <a:pPr marL="0" indent="0" algn="l">
              <a:lnSpc>
                <a:spcPts val="1650"/>
              </a:lnSpc>
              <a:buNone/>
            </a:pPr>
            <a:r>
              <a:rPr lang="en-US" sz="2000" b="1" dirty="0">
                <a:solidFill>
                  <a:schemeClr val="accent1">
                    <a:lumMod val="75000"/>
                  </a:schemeClr>
                </a:solidFill>
                <a:latin typeface="Inter Bold" pitchFamily="34" charset="0"/>
                <a:ea typeface="Inter Bold" pitchFamily="34" charset="-122"/>
                <a:cs typeface="Inter Bold" pitchFamily="34" charset="-120"/>
              </a:rPr>
              <a:t>Beginner (0-30)</a:t>
            </a:r>
            <a:endParaRPr lang="en-US" sz="2000" dirty="0">
              <a:solidFill>
                <a:schemeClr val="accent1">
                  <a:lumMod val="75000"/>
                </a:schemeClr>
              </a:solidFill>
            </a:endParaRPr>
          </a:p>
        </p:txBody>
      </p:sp>
      <p:sp>
        <p:nvSpPr>
          <p:cNvPr id="26" name="Text 23"/>
          <p:cNvSpPr/>
          <p:nvPr/>
        </p:nvSpPr>
        <p:spPr>
          <a:xfrm>
            <a:off x="2372201" y="5117402"/>
            <a:ext cx="1723073" cy="217289"/>
          </a:xfrm>
          <a:prstGeom prst="rect">
            <a:avLst/>
          </a:prstGeom>
          <a:noFill/>
          <a:ln/>
        </p:spPr>
        <p:txBody>
          <a:bodyPr wrap="none" lIns="0" tIns="0" rIns="0" bIns="0" rtlCol="0" anchor="t"/>
          <a:lstStyle/>
          <a:p>
            <a:pPr marL="0" indent="0" algn="l">
              <a:lnSpc>
                <a:spcPts val="1700"/>
              </a:lnSpc>
              <a:buNone/>
            </a:pPr>
            <a:r>
              <a:rPr lang="en-US" sz="1600" dirty="0">
                <a:solidFill>
                  <a:schemeClr val="accent1">
                    <a:lumMod val="75000"/>
                  </a:schemeClr>
                </a:solidFill>
                <a:latin typeface="Inter" pitchFamily="34" charset="0"/>
                <a:ea typeface="Inter" pitchFamily="34" charset="-122"/>
                <a:cs typeface="Inter" pitchFamily="34" charset="-120"/>
              </a:rPr>
              <a:t>Basic or no digital services</a:t>
            </a:r>
            <a:endParaRPr lang="en-US" sz="1600" dirty="0">
              <a:solidFill>
                <a:schemeClr val="accent1">
                  <a:lumMod val="75000"/>
                </a:schemeClr>
              </a:solidFill>
            </a:endParaRPr>
          </a:p>
        </p:txBody>
      </p:sp>
      <p:sp>
        <p:nvSpPr>
          <p:cNvPr id="27" name="Shape 24"/>
          <p:cNvSpPr/>
          <p:nvPr/>
        </p:nvSpPr>
        <p:spPr>
          <a:xfrm>
            <a:off x="2304217" y="5466731"/>
            <a:ext cx="11714798" cy="7620"/>
          </a:xfrm>
          <a:prstGeom prst="roundRect">
            <a:avLst>
              <a:gd name="adj" fmla="val 748981"/>
            </a:avLst>
          </a:prstGeom>
          <a:solidFill>
            <a:srgbClr val="C0C1D7"/>
          </a:solidFill>
          <a:ln/>
        </p:spPr>
        <p:txBody>
          <a:bodyPr/>
          <a:lstStyle/>
          <a:p>
            <a:endParaRPr lang="en-US">
              <a:solidFill>
                <a:schemeClr val="accent1">
                  <a:lumMod val="75000"/>
                </a:schemeClr>
              </a:solidFill>
            </a:endParaRPr>
          </a:p>
        </p:txBody>
      </p:sp>
      <p:sp>
        <p:nvSpPr>
          <p:cNvPr id="28" name="Shape 25"/>
          <p:cNvSpPr/>
          <p:nvPr/>
        </p:nvSpPr>
        <p:spPr>
          <a:xfrm>
            <a:off x="543520" y="5538407"/>
            <a:ext cx="3385780" cy="782717"/>
          </a:xfrm>
          <a:prstGeom prst="roundRect">
            <a:avLst>
              <a:gd name="adj" fmla="val 7292"/>
            </a:avLst>
          </a:prstGeom>
          <a:solidFill>
            <a:srgbClr val="DADBF1"/>
          </a:solidFill>
          <a:ln w="7620">
            <a:solidFill>
              <a:srgbClr val="C0C1D7"/>
            </a:solidFill>
            <a:prstDash val="solid"/>
          </a:ln>
        </p:spPr>
        <p:txBody>
          <a:bodyPr/>
          <a:lstStyle/>
          <a:p>
            <a:endParaRPr lang="en-US" sz="3200">
              <a:solidFill>
                <a:schemeClr val="accent1">
                  <a:lumMod val="75000"/>
                </a:schemeClr>
              </a:solidFill>
            </a:endParaRPr>
          </a:p>
        </p:txBody>
      </p:sp>
      <p:pic>
        <p:nvPicPr>
          <p:cNvPr id="29"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0863" y="5834277"/>
            <a:ext cx="190976" cy="190976"/>
          </a:xfrm>
          <a:prstGeom prst="rect">
            <a:avLst/>
          </a:prstGeom>
        </p:spPr>
      </p:pic>
      <p:sp>
        <p:nvSpPr>
          <p:cNvPr id="30" name="Text 26"/>
          <p:cNvSpPr/>
          <p:nvPr/>
        </p:nvSpPr>
        <p:spPr>
          <a:xfrm>
            <a:off x="4065151" y="5674257"/>
            <a:ext cx="1705332" cy="212288"/>
          </a:xfrm>
          <a:prstGeom prst="rect">
            <a:avLst/>
          </a:prstGeom>
          <a:noFill/>
          <a:ln/>
        </p:spPr>
        <p:txBody>
          <a:bodyPr wrap="none" lIns="0" tIns="0" rIns="0" bIns="0" rtlCol="0" anchor="t"/>
          <a:lstStyle/>
          <a:p>
            <a:pPr marL="0" indent="0" algn="l">
              <a:lnSpc>
                <a:spcPts val="1650"/>
              </a:lnSpc>
              <a:buNone/>
            </a:pPr>
            <a:r>
              <a:rPr lang="en-US" sz="2000" b="1" dirty="0">
                <a:solidFill>
                  <a:schemeClr val="accent1">
                    <a:lumMod val="75000"/>
                  </a:schemeClr>
                </a:solidFill>
                <a:latin typeface="Inter Bold" pitchFamily="34" charset="0"/>
                <a:ea typeface="Inter Bold" pitchFamily="34" charset="-122"/>
                <a:cs typeface="Inter Bold" pitchFamily="34" charset="-120"/>
              </a:rPr>
              <a:t>Intermediate (31-50)</a:t>
            </a:r>
            <a:endParaRPr lang="en-US" sz="2000" dirty="0">
              <a:solidFill>
                <a:schemeClr val="accent1">
                  <a:lumMod val="75000"/>
                </a:schemeClr>
              </a:solidFill>
            </a:endParaRPr>
          </a:p>
        </p:txBody>
      </p:sp>
      <p:sp>
        <p:nvSpPr>
          <p:cNvPr id="31" name="Text 27"/>
          <p:cNvSpPr/>
          <p:nvPr/>
        </p:nvSpPr>
        <p:spPr>
          <a:xfrm>
            <a:off x="4065151" y="5967984"/>
            <a:ext cx="2132528" cy="217289"/>
          </a:xfrm>
          <a:prstGeom prst="rect">
            <a:avLst/>
          </a:prstGeom>
          <a:noFill/>
          <a:ln/>
        </p:spPr>
        <p:txBody>
          <a:bodyPr wrap="none" lIns="0" tIns="0" rIns="0" bIns="0" rtlCol="0" anchor="t"/>
          <a:lstStyle/>
          <a:p>
            <a:pPr marL="0" indent="0" algn="l">
              <a:lnSpc>
                <a:spcPts val="1700"/>
              </a:lnSpc>
              <a:buNone/>
            </a:pPr>
            <a:r>
              <a:rPr lang="en-US" sz="1600" dirty="0">
                <a:solidFill>
                  <a:schemeClr val="accent1">
                    <a:lumMod val="75000"/>
                  </a:schemeClr>
                </a:solidFill>
                <a:latin typeface="Inter" pitchFamily="34" charset="0"/>
                <a:ea typeface="Inter" pitchFamily="34" charset="-122"/>
                <a:cs typeface="Inter" pitchFamily="34" charset="-120"/>
              </a:rPr>
              <a:t>Some services, ad-hoc approach</a:t>
            </a:r>
            <a:endParaRPr lang="en-US" sz="1600" dirty="0">
              <a:solidFill>
                <a:schemeClr val="accent1">
                  <a:lumMod val="75000"/>
                </a:schemeClr>
              </a:solidFill>
            </a:endParaRPr>
          </a:p>
        </p:txBody>
      </p:sp>
      <p:sp>
        <p:nvSpPr>
          <p:cNvPr id="32" name="Shape 28"/>
          <p:cNvSpPr/>
          <p:nvPr/>
        </p:nvSpPr>
        <p:spPr>
          <a:xfrm>
            <a:off x="3997166" y="6317314"/>
            <a:ext cx="10021848" cy="7620"/>
          </a:xfrm>
          <a:prstGeom prst="roundRect">
            <a:avLst>
              <a:gd name="adj" fmla="val 748981"/>
            </a:avLst>
          </a:prstGeom>
          <a:solidFill>
            <a:srgbClr val="C0C1D7"/>
          </a:solidFill>
          <a:ln/>
        </p:spPr>
        <p:txBody>
          <a:bodyPr/>
          <a:lstStyle/>
          <a:p>
            <a:endParaRPr lang="en-US">
              <a:solidFill>
                <a:schemeClr val="accent1">
                  <a:lumMod val="75000"/>
                </a:schemeClr>
              </a:solidFill>
            </a:endParaRPr>
          </a:p>
        </p:txBody>
      </p:sp>
      <p:sp>
        <p:nvSpPr>
          <p:cNvPr id="33" name="Shape 29"/>
          <p:cNvSpPr/>
          <p:nvPr/>
        </p:nvSpPr>
        <p:spPr>
          <a:xfrm>
            <a:off x="543520" y="6388989"/>
            <a:ext cx="5078730" cy="782717"/>
          </a:xfrm>
          <a:prstGeom prst="roundRect">
            <a:avLst>
              <a:gd name="adj" fmla="val 7292"/>
            </a:avLst>
          </a:prstGeom>
          <a:solidFill>
            <a:srgbClr val="DADBF1"/>
          </a:solidFill>
          <a:ln w="7620">
            <a:solidFill>
              <a:srgbClr val="C0C1D7"/>
            </a:solidFill>
            <a:prstDash val="solid"/>
          </a:ln>
        </p:spPr>
        <p:txBody>
          <a:bodyPr/>
          <a:lstStyle/>
          <a:p>
            <a:endParaRPr lang="en-US" sz="3200">
              <a:solidFill>
                <a:schemeClr val="accent1">
                  <a:lumMod val="75000"/>
                </a:schemeClr>
              </a:solidFill>
            </a:endParaRPr>
          </a:p>
        </p:txBody>
      </p:sp>
      <p:pic>
        <p:nvPicPr>
          <p:cNvPr id="34"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87397" y="6684860"/>
            <a:ext cx="190976" cy="190976"/>
          </a:xfrm>
          <a:prstGeom prst="rect">
            <a:avLst/>
          </a:prstGeom>
        </p:spPr>
      </p:pic>
      <p:sp>
        <p:nvSpPr>
          <p:cNvPr id="35" name="Text 30"/>
          <p:cNvSpPr/>
          <p:nvPr/>
        </p:nvSpPr>
        <p:spPr>
          <a:xfrm>
            <a:off x="5758101" y="6524839"/>
            <a:ext cx="1698546" cy="212288"/>
          </a:xfrm>
          <a:prstGeom prst="rect">
            <a:avLst/>
          </a:prstGeom>
          <a:noFill/>
          <a:ln/>
        </p:spPr>
        <p:txBody>
          <a:bodyPr wrap="none" lIns="0" tIns="0" rIns="0" bIns="0" rtlCol="0" anchor="t"/>
          <a:lstStyle/>
          <a:p>
            <a:pPr marL="0" indent="0" algn="l">
              <a:lnSpc>
                <a:spcPts val="1650"/>
              </a:lnSpc>
              <a:buNone/>
            </a:pPr>
            <a:r>
              <a:rPr lang="en-US" sz="2000" b="1" dirty="0">
                <a:solidFill>
                  <a:schemeClr val="accent1">
                    <a:lumMod val="75000"/>
                  </a:schemeClr>
                </a:solidFill>
                <a:latin typeface="Inter Bold" pitchFamily="34" charset="0"/>
                <a:ea typeface="Inter Bold" pitchFamily="34" charset="-122"/>
                <a:cs typeface="Inter Bold" pitchFamily="34" charset="-120"/>
              </a:rPr>
              <a:t>Advanced (51-70)</a:t>
            </a:r>
            <a:endParaRPr lang="en-US" sz="2000" dirty="0">
              <a:solidFill>
                <a:schemeClr val="accent1">
                  <a:lumMod val="75000"/>
                </a:schemeClr>
              </a:solidFill>
            </a:endParaRPr>
          </a:p>
        </p:txBody>
      </p:sp>
      <p:sp>
        <p:nvSpPr>
          <p:cNvPr id="36" name="Text 31"/>
          <p:cNvSpPr/>
          <p:nvPr/>
        </p:nvSpPr>
        <p:spPr>
          <a:xfrm>
            <a:off x="5758101" y="6818567"/>
            <a:ext cx="2361962" cy="217289"/>
          </a:xfrm>
          <a:prstGeom prst="rect">
            <a:avLst/>
          </a:prstGeom>
          <a:noFill/>
          <a:ln/>
        </p:spPr>
        <p:txBody>
          <a:bodyPr wrap="none" lIns="0" tIns="0" rIns="0" bIns="0" rtlCol="0" anchor="t"/>
          <a:lstStyle/>
          <a:p>
            <a:pPr marL="0" indent="0" algn="l">
              <a:lnSpc>
                <a:spcPts val="1700"/>
              </a:lnSpc>
              <a:buNone/>
            </a:pPr>
            <a:r>
              <a:rPr lang="en-US" sz="1600" dirty="0">
                <a:solidFill>
                  <a:schemeClr val="accent1">
                    <a:lumMod val="75000"/>
                  </a:schemeClr>
                </a:solidFill>
                <a:latin typeface="Inter" pitchFamily="34" charset="0"/>
                <a:ea typeface="Inter" pitchFamily="34" charset="-122"/>
                <a:cs typeface="Inter" pitchFamily="34" charset="-120"/>
              </a:rPr>
              <a:t>Systematic approach, many services</a:t>
            </a:r>
            <a:endParaRPr lang="en-US" sz="1600" dirty="0">
              <a:solidFill>
                <a:schemeClr val="accent1">
                  <a:lumMod val="75000"/>
                </a:schemeClr>
              </a:solidFill>
            </a:endParaRPr>
          </a:p>
        </p:txBody>
      </p:sp>
      <p:sp>
        <p:nvSpPr>
          <p:cNvPr id="37" name="Shape 32"/>
          <p:cNvSpPr/>
          <p:nvPr/>
        </p:nvSpPr>
        <p:spPr>
          <a:xfrm>
            <a:off x="5690116" y="7167896"/>
            <a:ext cx="8328898" cy="7620"/>
          </a:xfrm>
          <a:prstGeom prst="roundRect">
            <a:avLst>
              <a:gd name="adj" fmla="val 748981"/>
            </a:avLst>
          </a:prstGeom>
          <a:solidFill>
            <a:srgbClr val="C0C1D7"/>
          </a:solidFill>
          <a:ln/>
        </p:spPr>
        <p:txBody>
          <a:bodyPr/>
          <a:lstStyle/>
          <a:p>
            <a:endParaRPr lang="en-US">
              <a:solidFill>
                <a:schemeClr val="accent1">
                  <a:lumMod val="75000"/>
                </a:schemeClr>
              </a:solidFill>
            </a:endParaRPr>
          </a:p>
        </p:txBody>
      </p:sp>
      <p:sp>
        <p:nvSpPr>
          <p:cNvPr id="38" name="Shape 33"/>
          <p:cNvSpPr/>
          <p:nvPr/>
        </p:nvSpPr>
        <p:spPr>
          <a:xfrm>
            <a:off x="543520" y="7239572"/>
            <a:ext cx="6771680" cy="782717"/>
          </a:xfrm>
          <a:prstGeom prst="roundRect">
            <a:avLst>
              <a:gd name="adj" fmla="val 7292"/>
            </a:avLst>
          </a:prstGeom>
          <a:solidFill>
            <a:srgbClr val="DADBF1"/>
          </a:solidFill>
          <a:ln w="7620">
            <a:solidFill>
              <a:srgbClr val="C0C1D7"/>
            </a:solidFill>
            <a:prstDash val="solid"/>
          </a:ln>
        </p:spPr>
        <p:txBody>
          <a:bodyPr/>
          <a:lstStyle/>
          <a:p>
            <a:endParaRPr lang="en-US" sz="3200">
              <a:solidFill>
                <a:schemeClr val="accent1">
                  <a:lumMod val="75000"/>
                </a:schemeClr>
              </a:solidFill>
            </a:endParaRPr>
          </a:p>
        </p:txBody>
      </p:sp>
      <p:pic>
        <p:nvPicPr>
          <p:cNvPr id="3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3812" y="7535442"/>
            <a:ext cx="190976" cy="190976"/>
          </a:xfrm>
          <a:prstGeom prst="rect">
            <a:avLst/>
          </a:prstGeom>
        </p:spPr>
      </p:pic>
      <p:sp>
        <p:nvSpPr>
          <p:cNvPr id="40" name="Text 34"/>
          <p:cNvSpPr/>
          <p:nvPr/>
        </p:nvSpPr>
        <p:spPr>
          <a:xfrm>
            <a:off x="7451050" y="7375422"/>
            <a:ext cx="1698546" cy="212288"/>
          </a:xfrm>
          <a:prstGeom prst="rect">
            <a:avLst/>
          </a:prstGeom>
          <a:noFill/>
          <a:ln/>
        </p:spPr>
        <p:txBody>
          <a:bodyPr wrap="none" lIns="0" tIns="0" rIns="0" bIns="0" rtlCol="0" anchor="t"/>
          <a:lstStyle/>
          <a:p>
            <a:pPr marL="0" indent="0" algn="l">
              <a:lnSpc>
                <a:spcPts val="1650"/>
              </a:lnSpc>
              <a:buNone/>
            </a:pPr>
            <a:r>
              <a:rPr lang="en-US" sz="2000" b="1" dirty="0">
                <a:solidFill>
                  <a:schemeClr val="accent1">
                    <a:lumMod val="75000"/>
                  </a:schemeClr>
                </a:solidFill>
                <a:latin typeface="Inter Bold" pitchFamily="34" charset="0"/>
                <a:ea typeface="Inter Bold" pitchFamily="34" charset="-122"/>
                <a:cs typeface="Inter Bold" pitchFamily="34" charset="-120"/>
              </a:rPr>
              <a:t>Pioneer (71-100)</a:t>
            </a:r>
            <a:endParaRPr lang="en-US" sz="2000" dirty="0">
              <a:solidFill>
                <a:schemeClr val="accent1">
                  <a:lumMod val="75000"/>
                </a:schemeClr>
              </a:solidFill>
            </a:endParaRPr>
          </a:p>
        </p:txBody>
      </p:sp>
      <p:sp>
        <p:nvSpPr>
          <p:cNvPr id="41" name="Text 35"/>
          <p:cNvSpPr/>
          <p:nvPr/>
        </p:nvSpPr>
        <p:spPr>
          <a:xfrm>
            <a:off x="7451050" y="7669149"/>
            <a:ext cx="2130623" cy="217289"/>
          </a:xfrm>
          <a:prstGeom prst="rect">
            <a:avLst/>
          </a:prstGeom>
          <a:noFill/>
          <a:ln/>
        </p:spPr>
        <p:txBody>
          <a:bodyPr wrap="none" lIns="0" tIns="0" rIns="0" bIns="0" rtlCol="0" anchor="t"/>
          <a:lstStyle/>
          <a:p>
            <a:pPr marL="0" indent="0" algn="l">
              <a:lnSpc>
                <a:spcPts val="1700"/>
              </a:lnSpc>
              <a:buNone/>
            </a:pPr>
            <a:r>
              <a:rPr lang="en-US" sz="1600" dirty="0">
                <a:solidFill>
                  <a:schemeClr val="accent1">
                    <a:lumMod val="75000"/>
                  </a:schemeClr>
                </a:solidFill>
                <a:latin typeface="Inter" pitchFamily="34" charset="0"/>
                <a:ea typeface="Inter" pitchFamily="34" charset="-122"/>
                <a:cs typeface="Inter" pitchFamily="34" charset="-120"/>
              </a:rPr>
              <a:t>Data-driven, innovative, inclusive</a:t>
            </a:r>
            <a:endParaRPr lang="en-US" sz="1600" dirty="0">
              <a:solidFill>
                <a:schemeClr val="accent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08040" y="349329"/>
            <a:ext cx="6821091" cy="396835"/>
          </a:xfrm>
          <a:prstGeom prst="rect">
            <a:avLst/>
          </a:prstGeom>
          <a:noFill/>
          <a:ln/>
        </p:spPr>
        <p:txBody>
          <a:bodyPr wrap="none" lIns="0" tIns="0" rIns="0" bIns="0" rtlCol="0" anchor="t"/>
          <a:lstStyle/>
          <a:p>
            <a:pPr marL="0" indent="0" algn="l">
              <a:lnSpc>
                <a:spcPts val="3100"/>
              </a:lnSpc>
              <a:buNone/>
            </a:pPr>
            <a:r>
              <a:rPr lang="en-US" sz="2500" b="1" dirty="0">
                <a:solidFill>
                  <a:srgbClr val="000000"/>
                </a:solidFill>
                <a:latin typeface="Inter Bold" pitchFamily="34" charset="0"/>
                <a:ea typeface="Inter Bold" pitchFamily="34" charset="-122"/>
                <a:cs typeface="Inter Bold" pitchFamily="34" charset="-120"/>
              </a:rPr>
              <a:t>Vulnerable Groups Digital Inclusion Scanner</a:t>
            </a:r>
            <a:endParaRPr lang="en-US" sz="2500" dirty="0"/>
          </a:p>
        </p:txBody>
      </p:sp>
      <p:sp>
        <p:nvSpPr>
          <p:cNvPr id="3" name="Text 1"/>
          <p:cNvSpPr/>
          <p:nvPr/>
        </p:nvSpPr>
        <p:spPr>
          <a:xfrm>
            <a:off x="508039" y="854337"/>
            <a:ext cx="13614321" cy="786818"/>
          </a:xfrm>
          <a:prstGeom prst="rect">
            <a:avLst/>
          </a:prstGeom>
          <a:solidFill>
            <a:schemeClr val="bg2">
              <a:lumMod val="90000"/>
            </a:schemeClr>
          </a:solidFill>
          <a:ln/>
        </p:spPr>
        <p:txBody>
          <a:bodyPr wrap="square" lIns="0" tIns="0" rIns="0" bIns="0" rtlCol="0" anchor="t">
            <a:spAutoFit/>
          </a:bodyPr>
          <a:lstStyle/>
          <a:p>
            <a:pPr marL="0" indent="0" algn="l">
              <a:lnSpc>
                <a:spcPct val="150000"/>
              </a:lnSpc>
              <a:buNone/>
            </a:pPr>
            <a:r>
              <a:rPr lang="en-US" dirty="0">
                <a:solidFill>
                  <a:schemeClr val="accent1">
                    <a:lumMod val="75000"/>
                  </a:schemeClr>
                </a:solidFill>
                <a:latin typeface="Inter" pitchFamily="34" charset="0"/>
                <a:ea typeface="Inter" pitchFamily="34" charset="-122"/>
                <a:cs typeface="Inter" pitchFamily="34" charset="-120"/>
              </a:rPr>
              <a:t>A specialized assessment tool measuring digital inclusion gaps across 8 target populations: elderly, people with disabilities, migrants, low-income households, rural residents, women, long-term unemployed, and low-literacy adults.</a:t>
            </a:r>
            <a:endParaRPr lang="en-US" dirty="0">
              <a:solidFill>
                <a:schemeClr val="accent1">
                  <a:lumMod val="75000"/>
                </a:schemeClr>
              </a:solidFill>
            </a:endParaRPr>
          </a:p>
        </p:txBody>
      </p:sp>
      <p:pic>
        <p:nvPicPr>
          <p:cNvPr id="4"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5578" y="1962511"/>
            <a:ext cx="7686836" cy="4304577"/>
          </a:xfrm>
          <a:prstGeom prst="rect">
            <a:avLst/>
          </a:prstGeom>
        </p:spPr>
      </p:pic>
      <p:sp>
        <p:nvSpPr>
          <p:cNvPr id="5" name="Text 2"/>
          <p:cNvSpPr/>
          <p:nvPr/>
        </p:nvSpPr>
        <p:spPr>
          <a:xfrm>
            <a:off x="987945" y="6681418"/>
            <a:ext cx="12654508" cy="923330"/>
          </a:xfrm>
          <a:prstGeom prst="rect">
            <a:avLst/>
          </a:prstGeom>
          <a:noFill/>
          <a:ln/>
        </p:spPr>
        <p:txBody>
          <a:bodyPr wrap="square" lIns="0" tIns="0" rIns="0" bIns="0" rtlCol="0" anchor="t">
            <a:spAutoFit/>
          </a:bodyPr>
          <a:lstStyle/>
          <a:p>
            <a:pPr marL="0" indent="0" algn="l">
              <a:buNone/>
            </a:pPr>
            <a:r>
              <a:rPr lang="en-US" sz="2000" dirty="0">
                <a:solidFill>
                  <a:srgbClr val="272525"/>
                </a:solidFill>
                <a:latin typeface="Inter" pitchFamily="34" charset="0"/>
                <a:ea typeface="Inter" pitchFamily="34" charset="-122"/>
                <a:cs typeface="Inter" pitchFamily="34" charset="-120"/>
              </a:rPr>
              <a:t>The scanner produces an inclusion score by group (0-100), </a:t>
            </a:r>
            <a:r>
              <a:rPr lang="en-US" sz="2000" b="1" dirty="0">
                <a:solidFill>
                  <a:srgbClr val="272525"/>
                </a:solidFill>
                <a:latin typeface="Inter" pitchFamily="34" charset="0"/>
                <a:ea typeface="Inter" pitchFamily="34" charset="-122"/>
                <a:cs typeface="Inter" pitchFamily="34" charset="-120"/>
              </a:rPr>
              <a:t>prioritized intervention recommendations</a:t>
            </a:r>
            <a:r>
              <a:rPr lang="en-US" sz="2000" dirty="0">
                <a:solidFill>
                  <a:srgbClr val="272525"/>
                </a:solidFill>
                <a:latin typeface="Inter" pitchFamily="34" charset="0"/>
                <a:ea typeface="Inter" pitchFamily="34" charset="-122"/>
                <a:cs typeface="Inter" pitchFamily="34" charset="-120"/>
              </a:rPr>
              <a:t>, </a:t>
            </a:r>
            <a:r>
              <a:rPr lang="en-US" sz="2000" b="1" dirty="0">
                <a:solidFill>
                  <a:srgbClr val="272525"/>
                </a:solidFill>
                <a:latin typeface="Inter" pitchFamily="34" charset="0"/>
                <a:ea typeface="Inter" pitchFamily="34" charset="-122"/>
                <a:cs typeface="Inter" pitchFamily="34" charset="-120"/>
              </a:rPr>
              <a:t>cost estimates </a:t>
            </a:r>
            <a:r>
              <a:rPr lang="en-US" sz="2000" dirty="0">
                <a:solidFill>
                  <a:srgbClr val="272525"/>
                </a:solidFill>
                <a:latin typeface="Inter" pitchFamily="34" charset="0"/>
                <a:ea typeface="Inter" pitchFamily="34" charset="-122"/>
                <a:cs typeface="Inter" pitchFamily="34" charset="-120"/>
              </a:rPr>
              <a:t>for closing gaps, comparison to regional benchmarks, and an interactive dashboard for </a:t>
            </a:r>
            <a:r>
              <a:rPr lang="en-US" sz="2000" b="1" dirty="0">
                <a:solidFill>
                  <a:srgbClr val="272525"/>
                </a:solidFill>
                <a:latin typeface="Inter" pitchFamily="34" charset="0"/>
                <a:ea typeface="Inter" pitchFamily="34" charset="-122"/>
                <a:cs typeface="Inter" pitchFamily="34" charset="-120"/>
              </a:rPr>
              <a:t>tracking progress.</a:t>
            </a:r>
            <a:endParaRPr lang="en-US"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34309"/>
            <a:ext cx="11923276"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Progress Dashboard: Real-Time Network Insights</a:t>
            </a:r>
            <a:endParaRPr lang="en-US" sz="3900" dirty="0"/>
          </a:p>
        </p:txBody>
      </p:sp>
      <p:sp>
        <p:nvSpPr>
          <p:cNvPr id="3" name="Text 1"/>
          <p:cNvSpPr/>
          <p:nvPr/>
        </p:nvSpPr>
        <p:spPr>
          <a:xfrm>
            <a:off x="793790" y="1964425"/>
            <a:ext cx="13042821" cy="786818"/>
          </a:xfrm>
          <a:prstGeom prst="rect">
            <a:avLst/>
          </a:prstGeom>
          <a:solidFill>
            <a:schemeClr val="bg2">
              <a:lumMod val="90000"/>
            </a:schemeClr>
          </a:solidFill>
          <a:ln/>
        </p:spPr>
        <p:txBody>
          <a:bodyPr wrap="square" lIns="0" tIns="0" rIns="0" bIns="0" rtlCol="0" anchor="t">
            <a:spAutoFit/>
          </a:bodyPr>
          <a:lstStyle/>
          <a:p>
            <a:pPr marL="0" indent="0" algn="l">
              <a:lnSpc>
                <a:spcPct val="150000"/>
              </a:lnSpc>
              <a:buNone/>
            </a:pPr>
            <a:r>
              <a:rPr lang="en-US" dirty="0">
                <a:solidFill>
                  <a:schemeClr val="accent1">
                    <a:lumMod val="75000"/>
                  </a:schemeClr>
                </a:solidFill>
                <a:latin typeface="Inter" pitchFamily="34" charset="0"/>
                <a:ea typeface="Inter" pitchFamily="34" charset="-122"/>
                <a:cs typeface="Inter" pitchFamily="34" charset="-120"/>
              </a:rPr>
              <a:t>Real-time visualization of PADRION network's collective progress with 50+ KPI indicators across five categories:</a:t>
            </a:r>
          </a:p>
          <a:p>
            <a:pPr marL="0" indent="0" algn="l">
              <a:lnSpc>
                <a:spcPct val="150000"/>
              </a:lnSpc>
              <a:buNone/>
            </a:pPr>
            <a:r>
              <a:rPr lang="en-US" dirty="0">
                <a:solidFill>
                  <a:schemeClr val="accent1">
                    <a:lumMod val="75000"/>
                  </a:schemeClr>
                </a:solidFill>
                <a:latin typeface="Inter" pitchFamily="34" charset="0"/>
                <a:ea typeface="Inter" pitchFamily="34" charset="-122"/>
                <a:cs typeface="Inter" pitchFamily="34" charset="-120"/>
              </a:rPr>
              <a:t> </a:t>
            </a:r>
            <a:r>
              <a:rPr lang="en-US" b="1" dirty="0">
                <a:solidFill>
                  <a:schemeClr val="accent1">
                    <a:lumMod val="75000"/>
                  </a:schemeClr>
                </a:solidFill>
                <a:latin typeface="Inter" pitchFamily="34" charset="0"/>
                <a:ea typeface="Inter" pitchFamily="34" charset="-122"/>
                <a:cs typeface="Inter" pitchFamily="34" charset="-120"/>
              </a:rPr>
              <a:t>Digital Maturity, Local Digital Agendas, Vulnerable Groups, EU Funding, and Community Engagement.</a:t>
            </a:r>
            <a:endParaRPr lang="en-US" b="1" dirty="0">
              <a:solidFill>
                <a:schemeClr val="accent1">
                  <a:lumMod val="75000"/>
                </a:schemeClr>
              </a:solidFill>
            </a:endParaRPr>
          </a:p>
        </p:txBody>
      </p:sp>
      <p:sp>
        <p:nvSpPr>
          <p:cNvPr id="4" name="Shape 2"/>
          <p:cNvSpPr/>
          <p:nvPr/>
        </p:nvSpPr>
        <p:spPr>
          <a:xfrm>
            <a:off x="793790" y="3446502"/>
            <a:ext cx="4215289" cy="1824276"/>
          </a:xfrm>
          <a:prstGeom prst="roundRect">
            <a:avLst>
              <a:gd name="adj" fmla="val 4569"/>
            </a:avLst>
          </a:prstGeom>
          <a:solidFill>
            <a:srgbClr val="FFFFFF"/>
          </a:solidFill>
          <a:ln w="22860">
            <a:solidFill>
              <a:srgbClr val="C0C1D7"/>
            </a:solidFill>
            <a:prstDash val="solid"/>
          </a:ln>
        </p:spPr>
        <p:txBody>
          <a:bodyPr/>
          <a:lstStyle/>
          <a:p>
            <a:endParaRPr lang="en-US" sz="2400"/>
          </a:p>
        </p:txBody>
      </p:sp>
      <p:sp>
        <p:nvSpPr>
          <p:cNvPr id="5" name="Text 3"/>
          <p:cNvSpPr/>
          <p:nvPr/>
        </p:nvSpPr>
        <p:spPr>
          <a:xfrm>
            <a:off x="1015008" y="3667720"/>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Network Overview</a:t>
            </a:r>
            <a:endParaRPr lang="en-US" sz="2400" dirty="0"/>
          </a:p>
        </p:txBody>
      </p:sp>
      <p:sp>
        <p:nvSpPr>
          <p:cNvPr id="6" name="Text 4"/>
          <p:cNvSpPr/>
          <p:nvPr/>
        </p:nvSpPr>
        <p:spPr>
          <a:xfrm>
            <a:off x="1015008" y="4096941"/>
            <a:ext cx="3772853" cy="95261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Hero numbers, trends, and leaderboards showing collective progress</a:t>
            </a:r>
            <a:endParaRPr lang="en-US" dirty="0"/>
          </a:p>
        </p:txBody>
      </p:sp>
      <p:sp>
        <p:nvSpPr>
          <p:cNvPr id="7" name="Shape 5"/>
          <p:cNvSpPr/>
          <p:nvPr/>
        </p:nvSpPr>
        <p:spPr>
          <a:xfrm>
            <a:off x="5207437" y="3446502"/>
            <a:ext cx="4215408" cy="1824276"/>
          </a:xfrm>
          <a:prstGeom prst="roundRect">
            <a:avLst>
              <a:gd name="adj" fmla="val 4569"/>
            </a:avLst>
          </a:prstGeom>
          <a:solidFill>
            <a:srgbClr val="FFFFFF"/>
          </a:solidFill>
          <a:ln w="22860">
            <a:solidFill>
              <a:srgbClr val="C0C1D7"/>
            </a:solidFill>
            <a:prstDash val="solid"/>
          </a:ln>
        </p:spPr>
        <p:txBody>
          <a:bodyPr/>
          <a:lstStyle/>
          <a:p>
            <a:endParaRPr lang="en-US" sz="2400"/>
          </a:p>
        </p:txBody>
      </p:sp>
      <p:sp>
        <p:nvSpPr>
          <p:cNvPr id="8" name="Text 6"/>
          <p:cNvSpPr/>
          <p:nvPr/>
        </p:nvSpPr>
        <p:spPr>
          <a:xfrm>
            <a:off x="5428655" y="3667720"/>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Interactive Map</a:t>
            </a:r>
            <a:endParaRPr lang="en-US" sz="2400" dirty="0"/>
          </a:p>
        </p:txBody>
      </p:sp>
      <p:sp>
        <p:nvSpPr>
          <p:cNvPr id="9" name="Text 7"/>
          <p:cNvSpPr/>
          <p:nvPr/>
        </p:nvSpPr>
        <p:spPr>
          <a:xfrm>
            <a:off x="5428655" y="4096941"/>
            <a:ext cx="3772972"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Color-coded visualization by maturity level across the region</a:t>
            </a:r>
            <a:endParaRPr lang="en-US" dirty="0"/>
          </a:p>
        </p:txBody>
      </p:sp>
      <p:sp>
        <p:nvSpPr>
          <p:cNvPr id="10" name="Shape 8"/>
          <p:cNvSpPr/>
          <p:nvPr/>
        </p:nvSpPr>
        <p:spPr>
          <a:xfrm>
            <a:off x="9621203" y="3446502"/>
            <a:ext cx="4215289" cy="1824276"/>
          </a:xfrm>
          <a:prstGeom prst="roundRect">
            <a:avLst>
              <a:gd name="adj" fmla="val 4569"/>
            </a:avLst>
          </a:prstGeom>
          <a:solidFill>
            <a:srgbClr val="FFFFFF"/>
          </a:solidFill>
          <a:ln w="22860">
            <a:solidFill>
              <a:srgbClr val="C0C1D7"/>
            </a:solidFill>
            <a:prstDash val="solid"/>
          </a:ln>
        </p:spPr>
        <p:txBody>
          <a:bodyPr/>
          <a:lstStyle/>
          <a:p>
            <a:endParaRPr lang="en-US" sz="2400"/>
          </a:p>
        </p:txBody>
      </p:sp>
      <p:sp>
        <p:nvSpPr>
          <p:cNvPr id="11" name="Text 9"/>
          <p:cNvSpPr/>
          <p:nvPr/>
        </p:nvSpPr>
        <p:spPr>
          <a:xfrm>
            <a:off x="9842421" y="3667720"/>
            <a:ext cx="266259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Comparative Analysis</a:t>
            </a:r>
            <a:endParaRPr lang="en-US" sz="2400" dirty="0"/>
          </a:p>
        </p:txBody>
      </p:sp>
      <p:sp>
        <p:nvSpPr>
          <p:cNvPr id="12" name="Text 10"/>
          <p:cNvSpPr/>
          <p:nvPr/>
        </p:nvSpPr>
        <p:spPr>
          <a:xfrm>
            <a:off x="9842421" y="4096941"/>
            <a:ext cx="3772853" cy="63507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Benchmark against similar municipalities</a:t>
            </a:r>
            <a:endParaRPr lang="en-US" dirty="0"/>
          </a:p>
        </p:txBody>
      </p:sp>
      <p:sp>
        <p:nvSpPr>
          <p:cNvPr id="13" name="Shape 11"/>
          <p:cNvSpPr/>
          <p:nvPr/>
        </p:nvSpPr>
        <p:spPr>
          <a:xfrm>
            <a:off x="793790" y="5469136"/>
            <a:ext cx="6422112" cy="1189196"/>
          </a:xfrm>
          <a:prstGeom prst="roundRect">
            <a:avLst>
              <a:gd name="adj" fmla="val 7010"/>
            </a:avLst>
          </a:prstGeom>
          <a:solidFill>
            <a:srgbClr val="FFFFFF"/>
          </a:solidFill>
          <a:ln w="22860">
            <a:solidFill>
              <a:srgbClr val="C0C1D7"/>
            </a:solidFill>
            <a:prstDash val="solid"/>
          </a:ln>
        </p:spPr>
        <p:txBody>
          <a:bodyPr/>
          <a:lstStyle/>
          <a:p>
            <a:endParaRPr lang="en-US" sz="2400"/>
          </a:p>
        </p:txBody>
      </p:sp>
      <p:sp>
        <p:nvSpPr>
          <p:cNvPr id="14" name="Text 12"/>
          <p:cNvSpPr/>
          <p:nvPr/>
        </p:nvSpPr>
        <p:spPr>
          <a:xfrm>
            <a:off x="1015008" y="5690354"/>
            <a:ext cx="253805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Time Series Analysis</a:t>
            </a:r>
            <a:endParaRPr lang="en-US" sz="2400" dirty="0"/>
          </a:p>
        </p:txBody>
      </p:sp>
      <p:sp>
        <p:nvSpPr>
          <p:cNvPr id="15" name="Text 13"/>
          <p:cNvSpPr/>
          <p:nvPr/>
        </p:nvSpPr>
        <p:spPr>
          <a:xfrm>
            <a:off x="1015008" y="6119574"/>
            <a:ext cx="5979676" cy="317540"/>
          </a:xfrm>
          <a:prstGeom prst="rect">
            <a:avLst/>
          </a:prstGeom>
          <a:noFill/>
          <a:ln/>
        </p:spPr>
        <p:txBody>
          <a:bodyPr wrap="non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Historical trends and forecasts</a:t>
            </a:r>
            <a:endParaRPr lang="en-US" dirty="0"/>
          </a:p>
        </p:txBody>
      </p:sp>
      <p:sp>
        <p:nvSpPr>
          <p:cNvPr id="16" name="Shape 14"/>
          <p:cNvSpPr/>
          <p:nvPr/>
        </p:nvSpPr>
        <p:spPr>
          <a:xfrm>
            <a:off x="7414260" y="5469136"/>
            <a:ext cx="6422231" cy="1189196"/>
          </a:xfrm>
          <a:prstGeom prst="roundRect">
            <a:avLst>
              <a:gd name="adj" fmla="val 7010"/>
            </a:avLst>
          </a:prstGeom>
          <a:solidFill>
            <a:srgbClr val="FFFFFF"/>
          </a:solidFill>
          <a:ln w="22860">
            <a:solidFill>
              <a:srgbClr val="C0C1D7"/>
            </a:solidFill>
            <a:prstDash val="solid"/>
          </a:ln>
        </p:spPr>
        <p:txBody>
          <a:bodyPr/>
          <a:lstStyle/>
          <a:p>
            <a:endParaRPr lang="en-US" sz="2400"/>
          </a:p>
        </p:txBody>
      </p:sp>
      <p:sp>
        <p:nvSpPr>
          <p:cNvPr id="17" name="Text 15"/>
          <p:cNvSpPr/>
          <p:nvPr/>
        </p:nvSpPr>
        <p:spPr>
          <a:xfrm>
            <a:off x="7635478" y="5690354"/>
            <a:ext cx="2624852"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Thematic Deep-Dives</a:t>
            </a:r>
            <a:endParaRPr lang="en-US" sz="2400" dirty="0"/>
          </a:p>
        </p:txBody>
      </p:sp>
      <p:sp>
        <p:nvSpPr>
          <p:cNvPr id="18" name="Text 16"/>
          <p:cNvSpPr/>
          <p:nvPr/>
        </p:nvSpPr>
        <p:spPr>
          <a:xfrm>
            <a:off x="7635478" y="6119574"/>
            <a:ext cx="5979795" cy="317540"/>
          </a:xfrm>
          <a:prstGeom prst="rect">
            <a:avLst/>
          </a:prstGeom>
          <a:noFill/>
          <a:ln/>
        </p:spPr>
        <p:txBody>
          <a:bodyPr wrap="non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Detailed analysis per vulnerable group</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78669" y="440114"/>
            <a:ext cx="12026265" cy="608409"/>
          </a:xfrm>
          <a:prstGeom prst="rect">
            <a:avLst/>
          </a:prstGeom>
          <a:noFill/>
          <a:ln/>
        </p:spPr>
        <p:txBody>
          <a:bodyPr wrap="none" lIns="0" tIns="0" rIns="0" bIns="0" rtlCol="0" anchor="t"/>
          <a:lstStyle/>
          <a:p>
            <a:pPr marL="0" indent="0" algn="l">
              <a:lnSpc>
                <a:spcPts val="4750"/>
              </a:lnSpc>
              <a:buNone/>
            </a:pPr>
            <a:r>
              <a:rPr lang="en-US" sz="3800" b="1" dirty="0">
                <a:solidFill>
                  <a:srgbClr val="000000"/>
                </a:solidFill>
                <a:latin typeface="Inter Bold" pitchFamily="34" charset="0"/>
                <a:ea typeface="Inter Bold" pitchFamily="34" charset="-122"/>
                <a:cs typeface="Inter Bold" pitchFamily="34" charset="-120"/>
              </a:rPr>
              <a:t>Good Practices Matcher: Smart Solution Discovery</a:t>
            </a:r>
            <a:endParaRPr lang="en-US" sz="3800" dirty="0"/>
          </a:p>
        </p:txBody>
      </p:sp>
      <p:sp>
        <p:nvSpPr>
          <p:cNvPr id="3" name="Text 1"/>
          <p:cNvSpPr/>
          <p:nvPr/>
        </p:nvSpPr>
        <p:spPr>
          <a:xfrm>
            <a:off x="501943" y="1247067"/>
            <a:ext cx="13073063" cy="1335943"/>
          </a:xfrm>
          <a:prstGeom prst="rect">
            <a:avLst/>
          </a:prstGeom>
          <a:solidFill>
            <a:schemeClr val="bg2">
              <a:lumMod val="90000"/>
            </a:schemeClr>
          </a:solidFill>
          <a:ln/>
        </p:spPr>
        <p:txBody>
          <a:bodyPr wrap="square" lIns="0" tIns="0" rIns="0" bIns="0" rtlCol="0" anchor="t">
            <a:spAutoFit/>
          </a:bodyPr>
          <a:lstStyle/>
          <a:p>
            <a:pPr marL="0" indent="0" algn="l">
              <a:lnSpc>
                <a:spcPct val="150000"/>
              </a:lnSpc>
              <a:buNone/>
            </a:pPr>
            <a:r>
              <a:rPr lang="en-US" sz="2000" dirty="0">
                <a:solidFill>
                  <a:schemeClr val="accent1">
                    <a:lumMod val="75000"/>
                  </a:schemeClr>
                </a:solidFill>
                <a:latin typeface="Inter" pitchFamily="34" charset="0"/>
                <a:ea typeface="Inter" pitchFamily="34" charset="-122"/>
                <a:cs typeface="Inter" pitchFamily="34" charset="-120"/>
              </a:rPr>
              <a:t>A smart database </a:t>
            </a:r>
            <a:r>
              <a:rPr lang="en-US" sz="2000" b="1" dirty="0">
                <a:solidFill>
                  <a:schemeClr val="accent1">
                    <a:lumMod val="75000"/>
                  </a:schemeClr>
                </a:solidFill>
                <a:latin typeface="Inter" pitchFamily="34" charset="0"/>
                <a:ea typeface="Inter" pitchFamily="34" charset="-122"/>
                <a:cs typeface="Inter" pitchFamily="34" charset="-120"/>
              </a:rPr>
              <a:t>connecting municipalities </a:t>
            </a:r>
            <a:r>
              <a:rPr lang="en-US" sz="2000" dirty="0">
                <a:solidFill>
                  <a:schemeClr val="accent1">
                    <a:lumMod val="75000"/>
                  </a:schemeClr>
                </a:solidFill>
                <a:latin typeface="Inter" pitchFamily="34" charset="0"/>
                <a:ea typeface="Inter" pitchFamily="34" charset="-122"/>
                <a:cs typeface="Inter" pitchFamily="34" charset="-120"/>
              </a:rPr>
              <a:t>with proven, replicable solutions through 15 search and filtering categories, including municipality size, geography, digital maturity level, challenge type, target group, budget range, and technology type.</a:t>
            </a:r>
            <a:endParaRPr lang="en-US" sz="2000" dirty="0">
              <a:solidFill>
                <a:schemeClr val="accent1">
                  <a:lumMod val="75000"/>
                </a:schemeClr>
              </a:solidFill>
            </a:endParaRPr>
          </a:p>
        </p:txBody>
      </p:sp>
      <p:sp>
        <p:nvSpPr>
          <p:cNvPr id="4" name="Text 2"/>
          <p:cNvSpPr/>
          <p:nvPr/>
        </p:nvSpPr>
        <p:spPr>
          <a:xfrm>
            <a:off x="2301954" y="3157418"/>
            <a:ext cx="2433518" cy="304205"/>
          </a:xfrm>
          <a:prstGeom prst="rect">
            <a:avLst/>
          </a:prstGeom>
          <a:noFill/>
          <a:ln/>
        </p:spPr>
        <p:txBody>
          <a:bodyPr wrap="none" lIns="0" tIns="0" rIns="0" bIns="0" rtlCol="0" anchor="t"/>
          <a:lstStyle/>
          <a:p>
            <a:pPr marL="0" indent="0" algn="r">
              <a:lnSpc>
                <a:spcPts val="2350"/>
              </a:lnSpc>
              <a:buNone/>
            </a:pPr>
            <a:r>
              <a:rPr lang="en-US" sz="2400" b="1" dirty="0">
                <a:solidFill>
                  <a:srgbClr val="272525"/>
                </a:solidFill>
                <a:latin typeface="Inter Bold" pitchFamily="34" charset="0"/>
                <a:ea typeface="Inter Bold" pitchFamily="34" charset="-122"/>
                <a:cs typeface="Inter Bold" pitchFamily="34" charset="-120"/>
              </a:rPr>
              <a:t>Search &amp; Filter</a:t>
            </a:r>
            <a:endParaRPr lang="en-US" sz="2400" dirty="0"/>
          </a:p>
        </p:txBody>
      </p:sp>
      <p:sp>
        <p:nvSpPr>
          <p:cNvPr id="5" name="Text 3"/>
          <p:cNvSpPr/>
          <p:nvPr/>
        </p:nvSpPr>
        <p:spPr>
          <a:xfrm>
            <a:off x="778669" y="3578423"/>
            <a:ext cx="3956804" cy="311468"/>
          </a:xfrm>
          <a:prstGeom prst="rect">
            <a:avLst/>
          </a:prstGeom>
          <a:noFill/>
          <a:ln/>
        </p:spPr>
        <p:txBody>
          <a:bodyPr wrap="none" lIns="0" tIns="0" rIns="0" bIns="0" rtlCol="0" anchor="t"/>
          <a:lstStyle/>
          <a:p>
            <a:pPr marL="0" indent="0" algn="r">
              <a:lnSpc>
                <a:spcPts val="2450"/>
              </a:lnSpc>
              <a:buNone/>
            </a:pPr>
            <a:r>
              <a:rPr lang="en-US" dirty="0">
                <a:solidFill>
                  <a:srgbClr val="272525"/>
                </a:solidFill>
                <a:latin typeface="Inter" pitchFamily="34" charset="0"/>
                <a:ea typeface="Inter" pitchFamily="34" charset="-122"/>
                <a:cs typeface="Inter" pitchFamily="34" charset="-120"/>
              </a:rPr>
              <a:t>Find practices matching your context</a:t>
            </a:r>
            <a:endParaRPr lang="en-US" dirty="0"/>
          </a:p>
        </p:txBody>
      </p:sp>
      <p:pic>
        <p:nvPicPr>
          <p:cNvPr id="6"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7414" y="2374940"/>
            <a:ext cx="4575572" cy="4575572"/>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8579" y="3206770"/>
            <a:ext cx="291227" cy="291227"/>
          </a:xfrm>
          <a:prstGeom prst="rect">
            <a:avLst/>
          </a:prstGeom>
        </p:spPr>
      </p:pic>
      <p:sp>
        <p:nvSpPr>
          <p:cNvPr id="8" name="Text 4"/>
          <p:cNvSpPr/>
          <p:nvPr/>
        </p:nvSpPr>
        <p:spPr>
          <a:xfrm>
            <a:off x="9894927" y="3001685"/>
            <a:ext cx="2433518" cy="30420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latin typeface="Inter Bold" pitchFamily="34" charset="0"/>
                <a:ea typeface="Inter Bold" pitchFamily="34" charset="-122"/>
                <a:cs typeface="Inter Bold" pitchFamily="34" charset="-120"/>
              </a:rPr>
              <a:t>AI Matching</a:t>
            </a:r>
            <a:endParaRPr lang="en-US" sz="2400" dirty="0"/>
          </a:p>
        </p:txBody>
      </p:sp>
      <p:sp>
        <p:nvSpPr>
          <p:cNvPr id="9" name="Text 5"/>
          <p:cNvSpPr/>
          <p:nvPr/>
        </p:nvSpPr>
        <p:spPr>
          <a:xfrm>
            <a:off x="9894927" y="3422690"/>
            <a:ext cx="3956804" cy="622935"/>
          </a:xfrm>
          <a:prstGeom prst="rect">
            <a:avLst/>
          </a:prstGeom>
          <a:noFill/>
          <a:ln/>
        </p:spPr>
        <p:txBody>
          <a:bodyPr wrap="square" lIns="0" tIns="0" rIns="0" bIns="0" rtlCol="0" anchor="t"/>
          <a:lstStyle/>
          <a:p>
            <a:pPr marL="0" indent="0" algn="l">
              <a:lnSpc>
                <a:spcPts val="2450"/>
              </a:lnSpc>
              <a:buNone/>
            </a:pPr>
            <a:r>
              <a:rPr lang="en-US" dirty="0">
                <a:solidFill>
                  <a:srgbClr val="272525"/>
                </a:solidFill>
                <a:latin typeface="Inter" pitchFamily="34" charset="0"/>
                <a:ea typeface="Inter" pitchFamily="34" charset="-122"/>
                <a:cs typeface="Inter" pitchFamily="34" charset="-120"/>
              </a:rPr>
              <a:t>Auto-suggest 10-15 most relevant practices</a:t>
            </a:r>
            <a:endParaRPr lang="en-US" dirty="0"/>
          </a:p>
        </p:txBody>
      </p:sp>
      <p:pic>
        <p:nvPicPr>
          <p:cNvPr id="10" name="Image 2"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7414" y="2374940"/>
            <a:ext cx="4575572" cy="4575572"/>
          </a:xfrm>
          <a:prstGeom prst="rect">
            <a:avLst/>
          </a:prstGeom>
        </p:spPr>
      </p:pic>
      <p:pic>
        <p:nvPicPr>
          <p:cNvPr id="1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9691" y="3596104"/>
            <a:ext cx="291227" cy="291227"/>
          </a:xfrm>
          <a:prstGeom prst="rect">
            <a:avLst/>
          </a:prstGeom>
        </p:spPr>
      </p:pic>
      <p:sp>
        <p:nvSpPr>
          <p:cNvPr id="12" name="Text 6"/>
          <p:cNvSpPr/>
          <p:nvPr/>
        </p:nvSpPr>
        <p:spPr>
          <a:xfrm>
            <a:off x="9894927" y="5591175"/>
            <a:ext cx="2433518" cy="30420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latin typeface="Inter Bold" pitchFamily="34" charset="0"/>
                <a:ea typeface="Inter Bold" pitchFamily="34" charset="-122"/>
                <a:cs typeface="Inter Bold" pitchFamily="34" charset="-120"/>
              </a:rPr>
              <a:t>Replication Guide</a:t>
            </a:r>
            <a:endParaRPr lang="en-US" sz="2400" dirty="0"/>
          </a:p>
        </p:txBody>
      </p:sp>
      <p:sp>
        <p:nvSpPr>
          <p:cNvPr id="13" name="Text 7"/>
          <p:cNvSpPr/>
          <p:nvPr/>
        </p:nvSpPr>
        <p:spPr>
          <a:xfrm>
            <a:off x="9894927" y="6012180"/>
            <a:ext cx="3956804" cy="311468"/>
          </a:xfrm>
          <a:prstGeom prst="rect">
            <a:avLst/>
          </a:prstGeom>
          <a:noFill/>
          <a:ln/>
        </p:spPr>
        <p:txBody>
          <a:bodyPr wrap="none" lIns="0" tIns="0" rIns="0" bIns="0" rtlCol="0" anchor="t"/>
          <a:lstStyle/>
          <a:p>
            <a:pPr marL="0" indent="0" algn="l">
              <a:lnSpc>
                <a:spcPts val="2450"/>
              </a:lnSpc>
              <a:buNone/>
            </a:pPr>
            <a:r>
              <a:rPr lang="en-US" dirty="0">
                <a:solidFill>
                  <a:srgbClr val="272525"/>
                </a:solidFill>
                <a:latin typeface="Inter" pitchFamily="34" charset="0"/>
                <a:ea typeface="Inter" pitchFamily="34" charset="-122"/>
                <a:cs typeface="Inter" pitchFamily="34" charset="-120"/>
              </a:rPr>
              <a:t>Step-by-step process with resources</a:t>
            </a:r>
            <a:endParaRPr lang="en-US" dirty="0"/>
          </a:p>
        </p:txBody>
      </p:sp>
      <p:pic>
        <p:nvPicPr>
          <p:cNvPr id="14" name="Image 4" descr="preencode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7414" y="2374940"/>
            <a:ext cx="4575572" cy="4575572"/>
          </a:xfrm>
          <a:prstGeom prst="rect">
            <a:avLst/>
          </a:prstGeom>
        </p:spPr>
      </p:pic>
      <p:pic>
        <p:nvPicPr>
          <p:cNvPr id="15"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90356" y="5827216"/>
            <a:ext cx="291227" cy="291227"/>
          </a:xfrm>
          <a:prstGeom prst="rect">
            <a:avLst/>
          </a:prstGeom>
        </p:spPr>
      </p:pic>
      <p:sp>
        <p:nvSpPr>
          <p:cNvPr id="16" name="Text 8"/>
          <p:cNvSpPr/>
          <p:nvPr/>
        </p:nvSpPr>
        <p:spPr>
          <a:xfrm>
            <a:off x="2301954" y="5591175"/>
            <a:ext cx="2433518" cy="304205"/>
          </a:xfrm>
          <a:prstGeom prst="rect">
            <a:avLst/>
          </a:prstGeom>
          <a:noFill/>
          <a:ln/>
        </p:spPr>
        <p:txBody>
          <a:bodyPr wrap="none" lIns="0" tIns="0" rIns="0" bIns="0" rtlCol="0" anchor="t"/>
          <a:lstStyle/>
          <a:p>
            <a:pPr marL="0" indent="0" algn="r">
              <a:lnSpc>
                <a:spcPts val="2350"/>
              </a:lnSpc>
              <a:buNone/>
            </a:pPr>
            <a:r>
              <a:rPr lang="en-US" sz="2400" b="1" dirty="0">
                <a:solidFill>
                  <a:srgbClr val="272525"/>
                </a:solidFill>
                <a:latin typeface="Inter Bold" pitchFamily="34" charset="0"/>
                <a:ea typeface="Inter Bold" pitchFamily="34" charset="-122"/>
                <a:cs typeface="Inter Bold" pitchFamily="34" charset="-120"/>
              </a:rPr>
              <a:t>Track Results</a:t>
            </a:r>
            <a:endParaRPr lang="en-US" sz="2400" dirty="0"/>
          </a:p>
        </p:txBody>
      </p:sp>
      <p:sp>
        <p:nvSpPr>
          <p:cNvPr id="17" name="Text 9"/>
          <p:cNvSpPr/>
          <p:nvPr/>
        </p:nvSpPr>
        <p:spPr>
          <a:xfrm>
            <a:off x="778669" y="6012180"/>
            <a:ext cx="3956804" cy="311468"/>
          </a:xfrm>
          <a:prstGeom prst="rect">
            <a:avLst/>
          </a:prstGeom>
          <a:noFill/>
          <a:ln/>
        </p:spPr>
        <p:txBody>
          <a:bodyPr wrap="none" lIns="0" tIns="0" rIns="0" bIns="0" rtlCol="0" anchor="t"/>
          <a:lstStyle/>
          <a:p>
            <a:pPr marL="0" indent="0" algn="r">
              <a:lnSpc>
                <a:spcPts val="2450"/>
              </a:lnSpc>
              <a:buNone/>
            </a:pPr>
            <a:r>
              <a:rPr lang="en-US" dirty="0">
                <a:solidFill>
                  <a:srgbClr val="272525"/>
                </a:solidFill>
                <a:latin typeface="Inter" pitchFamily="34" charset="0"/>
                <a:ea typeface="Inter" pitchFamily="34" charset="-122"/>
                <a:cs typeface="Inter" pitchFamily="34" charset="-120"/>
              </a:rPr>
              <a:t>Monitor outcomes and share learnings</a:t>
            </a:r>
            <a:endParaRPr lang="en-US" dirty="0"/>
          </a:p>
        </p:txBody>
      </p:sp>
      <p:pic>
        <p:nvPicPr>
          <p:cNvPr id="18" name="Image 6" descr="preencoded.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27414" y="2374940"/>
            <a:ext cx="4575572" cy="4575572"/>
          </a:xfrm>
          <a:prstGeom prst="rect">
            <a:avLst/>
          </a:prstGeom>
        </p:spPr>
      </p:pic>
      <p:pic>
        <p:nvPicPr>
          <p:cNvPr id="19"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9244" y="5437882"/>
            <a:ext cx="291227" cy="291227"/>
          </a:xfrm>
          <a:prstGeom prst="rect">
            <a:avLst/>
          </a:prstGeom>
        </p:spPr>
      </p:pic>
      <p:sp>
        <p:nvSpPr>
          <p:cNvPr id="20" name="Text 10"/>
          <p:cNvSpPr/>
          <p:nvPr/>
        </p:nvSpPr>
        <p:spPr>
          <a:xfrm>
            <a:off x="778669" y="7339607"/>
            <a:ext cx="13073063" cy="622935"/>
          </a:xfrm>
          <a:prstGeom prst="rect">
            <a:avLst/>
          </a:prstGeom>
          <a:noFill/>
          <a:ln/>
        </p:spPr>
        <p:txBody>
          <a:bodyPr wrap="square" lIns="0" tIns="0" rIns="0" bIns="0" rtlCol="0" anchor="t"/>
          <a:lstStyle/>
          <a:p>
            <a:pPr marL="0" indent="0" algn="l">
              <a:lnSpc>
                <a:spcPts val="2450"/>
              </a:lnSpc>
              <a:buNone/>
            </a:pPr>
            <a:r>
              <a:rPr lang="en-US" dirty="0">
                <a:solidFill>
                  <a:schemeClr val="accent1">
                    <a:lumMod val="75000"/>
                  </a:schemeClr>
                </a:solidFill>
                <a:latin typeface="Inter" pitchFamily="34" charset="0"/>
                <a:ea typeface="Inter" pitchFamily="34" charset="-122"/>
                <a:cs typeface="Inter" pitchFamily="34" charset="-120"/>
              </a:rPr>
              <a:t>The matching algorithm weighs profile similarity (85%), challenge alignment (80%), resource availability (75%), and replication ease (70%) to provide the most relevant recommendations.</a:t>
            </a:r>
            <a:endParaRPr lang="en-US" dirty="0">
              <a:solidFill>
                <a:schemeClr val="accent1">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83883" y="401479"/>
            <a:ext cx="7047667" cy="456248"/>
          </a:xfrm>
          <a:prstGeom prst="rect">
            <a:avLst/>
          </a:prstGeom>
          <a:noFill/>
          <a:ln/>
        </p:spPr>
        <p:txBody>
          <a:bodyPr wrap="none" lIns="0" tIns="0" rIns="0" bIns="0" rtlCol="0" anchor="t"/>
          <a:lstStyle/>
          <a:p>
            <a:pPr marL="0" indent="0" algn="l">
              <a:lnSpc>
                <a:spcPts val="3550"/>
              </a:lnSpc>
              <a:buNone/>
            </a:pPr>
            <a:r>
              <a:rPr lang="en-US" sz="2850" b="1" dirty="0">
                <a:solidFill>
                  <a:srgbClr val="000000"/>
                </a:solidFill>
                <a:latin typeface="Inter Bold" pitchFamily="34" charset="0"/>
                <a:ea typeface="Inter Bold" pitchFamily="34" charset="-122"/>
                <a:cs typeface="Inter Bold" pitchFamily="34" charset="-120"/>
              </a:rPr>
              <a:t>AI-Powered Intervention Recommender</a:t>
            </a:r>
            <a:endParaRPr lang="en-US" sz="2850" dirty="0"/>
          </a:p>
        </p:txBody>
      </p:sp>
      <p:sp>
        <p:nvSpPr>
          <p:cNvPr id="3" name="Text 1"/>
          <p:cNvSpPr/>
          <p:nvPr/>
        </p:nvSpPr>
        <p:spPr>
          <a:xfrm>
            <a:off x="350109" y="1075205"/>
            <a:ext cx="13164735" cy="874278"/>
          </a:xfrm>
          <a:prstGeom prst="rect">
            <a:avLst/>
          </a:prstGeom>
          <a:solidFill>
            <a:schemeClr val="bg2">
              <a:lumMod val="90000"/>
            </a:schemeClr>
          </a:solidFill>
          <a:ln/>
        </p:spPr>
        <p:txBody>
          <a:bodyPr wrap="square" lIns="0" tIns="0" rIns="0" bIns="0" rtlCol="0" anchor="t">
            <a:spAutoFit/>
          </a:bodyPr>
          <a:lstStyle/>
          <a:p>
            <a:pPr marL="0" indent="0" algn="l">
              <a:lnSpc>
                <a:spcPct val="150000"/>
              </a:lnSpc>
              <a:buNone/>
            </a:pPr>
            <a:r>
              <a:rPr lang="en-US" sz="2000" dirty="0">
                <a:solidFill>
                  <a:schemeClr val="accent1">
                    <a:lumMod val="75000"/>
                  </a:schemeClr>
                </a:solidFill>
                <a:latin typeface="Inter" pitchFamily="34" charset="0"/>
                <a:ea typeface="Inter" pitchFamily="34" charset="-122"/>
                <a:cs typeface="Inter" pitchFamily="34" charset="-120"/>
              </a:rPr>
              <a:t>AI-powered system that matches identified gaps with </a:t>
            </a:r>
            <a:r>
              <a:rPr lang="en-US" sz="2000" b="1" dirty="0">
                <a:solidFill>
                  <a:schemeClr val="accent1">
                    <a:lumMod val="75000"/>
                  </a:schemeClr>
                </a:solidFill>
                <a:latin typeface="Inter" pitchFamily="34" charset="0"/>
                <a:ea typeface="Inter" pitchFamily="34" charset="-122"/>
                <a:cs typeface="Inter" pitchFamily="34" charset="-120"/>
              </a:rPr>
              <a:t>proven interventions</a:t>
            </a:r>
            <a:r>
              <a:rPr lang="en-US" sz="2000" dirty="0">
                <a:solidFill>
                  <a:schemeClr val="accent1">
                    <a:lumMod val="75000"/>
                  </a:schemeClr>
                </a:solidFill>
                <a:latin typeface="Inter" pitchFamily="34" charset="0"/>
                <a:ea typeface="Inter" pitchFamily="34" charset="-122"/>
                <a:cs typeface="Inter" pitchFamily="34" charset="-120"/>
              </a:rPr>
              <a:t>, analyzing specific barriers and </a:t>
            </a:r>
            <a:r>
              <a:rPr lang="en-US" sz="2000" b="1" dirty="0">
                <a:solidFill>
                  <a:schemeClr val="accent1">
                    <a:lumMod val="75000"/>
                  </a:schemeClr>
                </a:solidFill>
                <a:latin typeface="Inter" pitchFamily="34" charset="0"/>
                <a:ea typeface="Inter" pitchFamily="34" charset="-122"/>
                <a:cs typeface="Inter" pitchFamily="34" charset="-120"/>
              </a:rPr>
              <a:t>ranking solutions </a:t>
            </a:r>
            <a:r>
              <a:rPr lang="en-US" sz="2000" dirty="0">
                <a:solidFill>
                  <a:schemeClr val="accent1">
                    <a:lumMod val="75000"/>
                  </a:schemeClr>
                </a:solidFill>
                <a:latin typeface="Inter" pitchFamily="34" charset="0"/>
                <a:ea typeface="Inter" pitchFamily="34" charset="-122"/>
                <a:cs typeface="Inter" pitchFamily="34" charset="-120"/>
              </a:rPr>
              <a:t>by impact potential, feasibility, and cost-effectiveness.</a:t>
            </a:r>
            <a:endParaRPr lang="en-US" sz="2000" dirty="0">
              <a:solidFill>
                <a:schemeClr val="accent1">
                  <a:lumMod val="75000"/>
                </a:schemeClr>
              </a:solidFill>
            </a:endParaRPr>
          </a:p>
        </p:txBody>
      </p:sp>
      <p:grpSp>
        <p:nvGrpSpPr>
          <p:cNvPr id="29" name="Group 28">
            <a:extLst>
              <a:ext uri="{FF2B5EF4-FFF2-40B4-BE49-F238E27FC236}">
                <a16:creationId xmlns:a16="http://schemas.microsoft.com/office/drawing/2014/main" id="{7AEDDA40-78B8-0394-E219-3044D5976D6E}"/>
              </a:ext>
            </a:extLst>
          </p:cNvPr>
          <p:cNvGrpSpPr/>
          <p:nvPr/>
        </p:nvGrpSpPr>
        <p:grpSpPr>
          <a:xfrm>
            <a:off x="503700" y="3062853"/>
            <a:ext cx="5665585" cy="3289220"/>
            <a:chOff x="310633" y="2885480"/>
            <a:chExt cx="5665585" cy="3289220"/>
          </a:xfrm>
        </p:grpSpPr>
        <p:sp>
          <p:nvSpPr>
            <p:cNvPr id="28" name="Rectangle: Rounded Corners 27">
              <a:extLst>
                <a:ext uri="{FF2B5EF4-FFF2-40B4-BE49-F238E27FC236}">
                  <a16:creationId xmlns:a16="http://schemas.microsoft.com/office/drawing/2014/main" id="{35A18C2F-F0C4-06BC-6801-A1DDE7240080}"/>
                </a:ext>
              </a:extLst>
            </p:cNvPr>
            <p:cNvSpPr/>
            <p:nvPr/>
          </p:nvSpPr>
          <p:spPr>
            <a:xfrm>
              <a:off x="310633" y="2885480"/>
              <a:ext cx="5665585" cy="3289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ext 2"/>
            <p:cNvSpPr/>
            <p:nvPr/>
          </p:nvSpPr>
          <p:spPr>
            <a:xfrm>
              <a:off x="583883" y="3082796"/>
              <a:ext cx="2721981" cy="276999"/>
            </a:xfrm>
            <a:prstGeom prst="rect">
              <a:avLst/>
            </a:prstGeom>
            <a:noFill/>
            <a:ln/>
          </p:spPr>
          <p:txBody>
            <a:bodyPr wrap="square" lIns="0" tIns="0" rIns="0" bIns="0" rtlCol="0" anchor="t">
              <a:spAutoFit/>
            </a:bodyPr>
            <a:lstStyle/>
            <a:p>
              <a:pPr marL="0" indent="0" algn="l">
                <a:buNone/>
              </a:pPr>
              <a:r>
                <a:rPr lang="en-US" b="1" dirty="0">
                  <a:solidFill>
                    <a:schemeClr val="bg1">
                      <a:lumMod val="95000"/>
                    </a:schemeClr>
                  </a:solidFill>
                  <a:latin typeface="Inter" pitchFamily="34" charset="0"/>
                  <a:ea typeface="Inter" pitchFamily="34" charset="-122"/>
                  <a:cs typeface="Inter" pitchFamily="34" charset="-120"/>
                </a:rPr>
                <a:t>Example Scenario:</a:t>
              </a:r>
              <a:endParaRPr lang="en-US" dirty="0">
                <a:solidFill>
                  <a:schemeClr val="bg1">
                    <a:lumMod val="95000"/>
                  </a:schemeClr>
                </a:solidFill>
              </a:endParaRPr>
            </a:p>
          </p:txBody>
        </p:sp>
        <p:sp>
          <p:nvSpPr>
            <p:cNvPr id="5" name="Text 3"/>
            <p:cNvSpPr/>
            <p:nvPr/>
          </p:nvSpPr>
          <p:spPr>
            <a:xfrm>
              <a:off x="576381" y="3676262"/>
              <a:ext cx="5061131" cy="553998"/>
            </a:xfrm>
            <a:prstGeom prst="rect">
              <a:avLst/>
            </a:prstGeom>
            <a:noFill/>
            <a:ln/>
          </p:spPr>
          <p:txBody>
            <a:bodyPr wrap="square" lIns="0" tIns="0" rIns="0" bIns="0" rtlCol="0" anchor="t">
              <a:spAutoFit/>
            </a:bodyPr>
            <a:lstStyle/>
            <a:p>
              <a:pPr marL="0" indent="0" algn="l">
                <a:buNone/>
              </a:pPr>
              <a:r>
                <a:rPr lang="en-US" i="1" dirty="0">
                  <a:solidFill>
                    <a:schemeClr val="bg1">
                      <a:lumMod val="95000"/>
                    </a:schemeClr>
                  </a:solidFill>
                  <a:latin typeface="Inter" pitchFamily="34" charset="0"/>
                  <a:ea typeface="Inter" pitchFamily="34" charset="-122"/>
                  <a:cs typeface="Inter" pitchFamily="34" charset="-120"/>
                </a:rPr>
                <a:t>Gap Identified:</a:t>
              </a:r>
              <a:r>
                <a:rPr lang="en-US" dirty="0">
                  <a:solidFill>
                    <a:schemeClr val="bg1">
                      <a:lumMod val="95000"/>
                    </a:schemeClr>
                  </a:solidFill>
                  <a:latin typeface="Inter" pitchFamily="34" charset="0"/>
                  <a:ea typeface="Inter" pitchFamily="34" charset="-122"/>
                  <a:cs typeface="Inter" pitchFamily="34" charset="-120"/>
                </a:rPr>
                <a:t> 65% of elderly lack basic digital skills, confidence low</a:t>
              </a:r>
              <a:endParaRPr lang="en-US" dirty="0">
                <a:solidFill>
                  <a:schemeClr val="bg1">
                    <a:lumMod val="95000"/>
                  </a:schemeClr>
                </a:solidFill>
              </a:endParaRPr>
            </a:p>
          </p:txBody>
        </p:sp>
        <p:sp>
          <p:nvSpPr>
            <p:cNvPr id="6" name="Text 4"/>
            <p:cNvSpPr/>
            <p:nvPr/>
          </p:nvSpPr>
          <p:spPr>
            <a:xfrm>
              <a:off x="583883" y="4384120"/>
              <a:ext cx="5392335" cy="553998"/>
            </a:xfrm>
            <a:prstGeom prst="rect">
              <a:avLst/>
            </a:prstGeom>
            <a:noFill/>
            <a:ln/>
          </p:spPr>
          <p:txBody>
            <a:bodyPr wrap="square" lIns="0" tIns="0" rIns="0" bIns="0" rtlCol="0" anchor="t">
              <a:spAutoFit/>
            </a:bodyPr>
            <a:lstStyle/>
            <a:p>
              <a:pPr marL="0" indent="0" algn="l">
                <a:buNone/>
              </a:pPr>
              <a:r>
                <a:rPr lang="en-US" i="1" dirty="0">
                  <a:solidFill>
                    <a:schemeClr val="bg1">
                      <a:lumMod val="95000"/>
                    </a:schemeClr>
                  </a:solidFill>
                  <a:latin typeface="Inter" pitchFamily="34" charset="0"/>
                  <a:ea typeface="Inter" pitchFamily="34" charset="-122"/>
                  <a:cs typeface="Inter" pitchFamily="34" charset="-120"/>
                </a:rPr>
                <a:t>Barrier Analysis:</a:t>
              </a:r>
              <a:r>
                <a:rPr lang="en-US" dirty="0">
                  <a:solidFill>
                    <a:schemeClr val="bg1">
                      <a:lumMod val="95000"/>
                    </a:schemeClr>
                  </a:solidFill>
                  <a:latin typeface="Inter" pitchFamily="34" charset="0"/>
                  <a:ea typeface="Inter" pitchFamily="34" charset="-122"/>
                  <a:cs typeface="Inter" pitchFamily="34" charset="-120"/>
                </a:rPr>
                <a:t> No nearby training, fear of technology, no family support</a:t>
              </a:r>
              <a:endParaRPr lang="en-US" dirty="0">
                <a:solidFill>
                  <a:schemeClr val="bg1">
                    <a:lumMod val="95000"/>
                  </a:schemeClr>
                </a:solidFill>
              </a:endParaRPr>
            </a:p>
          </p:txBody>
        </p:sp>
        <p:sp>
          <p:nvSpPr>
            <p:cNvPr id="7" name="Text 5"/>
            <p:cNvSpPr/>
            <p:nvPr/>
          </p:nvSpPr>
          <p:spPr>
            <a:xfrm>
              <a:off x="576381" y="5179993"/>
              <a:ext cx="4420555" cy="553998"/>
            </a:xfrm>
            <a:prstGeom prst="rect">
              <a:avLst/>
            </a:prstGeom>
            <a:noFill/>
            <a:ln/>
          </p:spPr>
          <p:txBody>
            <a:bodyPr wrap="square" lIns="0" tIns="0" rIns="0" bIns="0" rtlCol="0" anchor="t">
              <a:spAutoFit/>
            </a:bodyPr>
            <a:lstStyle/>
            <a:p>
              <a:pPr marL="0" indent="0" algn="l">
                <a:buNone/>
              </a:pPr>
              <a:r>
                <a:rPr lang="en-US" i="1" dirty="0">
                  <a:solidFill>
                    <a:schemeClr val="bg1">
                      <a:lumMod val="95000"/>
                    </a:schemeClr>
                  </a:solidFill>
                  <a:latin typeface="Inter" pitchFamily="34" charset="0"/>
                  <a:ea typeface="Inter" pitchFamily="34" charset="-122"/>
                  <a:cs typeface="Inter" pitchFamily="34" charset="-120"/>
                </a:rPr>
                <a:t>Recommended Intervention:</a:t>
              </a:r>
              <a:r>
                <a:rPr lang="en-US" dirty="0">
                  <a:solidFill>
                    <a:schemeClr val="bg1">
                      <a:lumMod val="95000"/>
                    </a:schemeClr>
                  </a:solidFill>
                  <a:latin typeface="Inter" pitchFamily="34" charset="0"/>
                  <a:ea typeface="Inter" pitchFamily="34" charset="-122"/>
                  <a:cs typeface="Inter" pitchFamily="34" charset="-120"/>
                </a:rPr>
                <a:t> "Digital Ambassadors" Program</a:t>
              </a:r>
              <a:endParaRPr lang="en-US" dirty="0">
                <a:solidFill>
                  <a:schemeClr val="bg1">
                    <a:lumMod val="95000"/>
                  </a:schemeClr>
                </a:solidFill>
              </a:endParaRPr>
            </a:p>
          </p:txBody>
        </p:sp>
      </p:grpSp>
      <p:sp>
        <p:nvSpPr>
          <p:cNvPr id="8" name="Shape 6"/>
          <p:cNvSpPr/>
          <p:nvPr/>
        </p:nvSpPr>
        <p:spPr>
          <a:xfrm>
            <a:off x="7036052" y="2211317"/>
            <a:ext cx="7244239" cy="1498640"/>
          </a:xfrm>
          <a:prstGeom prst="roundRect">
            <a:avLst>
              <a:gd name="adj" fmla="val 4092"/>
            </a:avLst>
          </a:prstGeom>
          <a:solidFill>
            <a:srgbClr val="DADBF1"/>
          </a:solidFill>
          <a:ln w="7620">
            <a:solidFill>
              <a:srgbClr val="C0C1D7"/>
            </a:solidFill>
            <a:prstDash val="solid"/>
          </a:ln>
        </p:spPr>
        <p:txBody>
          <a:bodyPr/>
          <a:lstStyle/>
          <a:p>
            <a:endParaRPr lang="en-US" sz="2800"/>
          </a:p>
        </p:txBody>
      </p:sp>
      <p:sp>
        <p:nvSpPr>
          <p:cNvPr id="9" name="Shape 7"/>
          <p:cNvSpPr/>
          <p:nvPr/>
        </p:nvSpPr>
        <p:spPr>
          <a:xfrm>
            <a:off x="7189642" y="2364908"/>
            <a:ext cx="437912" cy="437912"/>
          </a:xfrm>
          <a:prstGeom prst="roundRect">
            <a:avLst>
              <a:gd name="adj" fmla="val 20878819"/>
            </a:avLst>
          </a:prstGeom>
          <a:solidFill>
            <a:srgbClr val="4950BC"/>
          </a:solidFill>
          <a:ln/>
        </p:spPr>
        <p:txBody>
          <a:bodyPr/>
          <a:lstStyle/>
          <a:p>
            <a:endParaRPr lang="en-US" sz="2800"/>
          </a:p>
        </p:txBody>
      </p:sp>
      <p:pic>
        <p:nvPicPr>
          <p:cNvPr id="10"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0015" y="2485280"/>
            <a:ext cx="197048" cy="197048"/>
          </a:xfrm>
          <a:prstGeom prst="rect">
            <a:avLst/>
          </a:prstGeom>
        </p:spPr>
      </p:pic>
      <p:sp>
        <p:nvSpPr>
          <p:cNvPr id="11" name="Text 8"/>
          <p:cNvSpPr/>
          <p:nvPr/>
        </p:nvSpPr>
        <p:spPr>
          <a:xfrm>
            <a:off x="7189642" y="2948791"/>
            <a:ext cx="1824871" cy="228124"/>
          </a:xfrm>
          <a:prstGeom prst="rect">
            <a:avLst/>
          </a:prstGeom>
          <a:noFill/>
          <a:ln/>
        </p:spPr>
        <p:txBody>
          <a:bodyPr wrap="none" lIns="0" tIns="0" rIns="0" bIns="0" rtlCol="0" anchor="t"/>
          <a:lstStyle/>
          <a:p>
            <a:pPr marL="0" indent="0" algn="l">
              <a:lnSpc>
                <a:spcPts val="1750"/>
              </a:lnSpc>
              <a:buNone/>
            </a:pPr>
            <a:r>
              <a:rPr lang="en-US" sz="2000" b="1" dirty="0">
                <a:solidFill>
                  <a:srgbClr val="272525"/>
                </a:solidFill>
                <a:latin typeface="Inter Bold" pitchFamily="34" charset="0"/>
                <a:ea typeface="Inter Bold" pitchFamily="34" charset="-122"/>
                <a:cs typeface="Inter Bold" pitchFamily="34" charset="-120"/>
              </a:rPr>
              <a:t>Youth Volunteers</a:t>
            </a:r>
            <a:endParaRPr lang="en-US" sz="2000" dirty="0"/>
          </a:p>
        </p:txBody>
      </p:sp>
      <p:sp>
        <p:nvSpPr>
          <p:cNvPr id="12" name="Text 9"/>
          <p:cNvSpPr/>
          <p:nvPr/>
        </p:nvSpPr>
        <p:spPr>
          <a:xfrm>
            <a:off x="7189642" y="3322885"/>
            <a:ext cx="6937058" cy="233482"/>
          </a:xfrm>
          <a:prstGeom prst="rect">
            <a:avLst/>
          </a:prstGeom>
          <a:noFill/>
          <a:ln/>
        </p:spPr>
        <p:txBody>
          <a:bodyPr wrap="none" lIns="0" tIns="0" rIns="0" bIns="0" rtlCol="0" anchor="t"/>
          <a:lstStyle/>
          <a:p>
            <a:pPr marL="0" indent="0" algn="l">
              <a:lnSpc>
                <a:spcPts val="1800"/>
              </a:lnSpc>
              <a:buNone/>
            </a:pPr>
            <a:r>
              <a:rPr lang="en-US" sz="1600" dirty="0">
                <a:solidFill>
                  <a:srgbClr val="272525"/>
                </a:solidFill>
                <a:latin typeface="Inter" pitchFamily="34" charset="0"/>
                <a:ea typeface="Inter" pitchFamily="34" charset="-122"/>
                <a:cs typeface="Inter" pitchFamily="34" charset="-120"/>
              </a:rPr>
              <a:t>Teach elderly 1-on-1 at home</a:t>
            </a:r>
            <a:endParaRPr lang="en-US" sz="1600" dirty="0"/>
          </a:p>
        </p:txBody>
      </p:sp>
      <p:sp>
        <p:nvSpPr>
          <p:cNvPr id="13" name="Shape 10"/>
          <p:cNvSpPr/>
          <p:nvPr/>
        </p:nvSpPr>
        <p:spPr>
          <a:xfrm>
            <a:off x="7036052" y="3855928"/>
            <a:ext cx="7244239" cy="1498640"/>
          </a:xfrm>
          <a:prstGeom prst="roundRect">
            <a:avLst>
              <a:gd name="adj" fmla="val 4092"/>
            </a:avLst>
          </a:prstGeom>
          <a:solidFill>
            <a:srgbClr val="DADBF1"/>
          </a:solidFill>
          <a:ln w="7620">
            <a:solidFill>
              <a:srgbClr val="C0C1D7"/>
            </a:solidFill>
            <a:prstDash val="solid"/>
          </a:ln>
        </p:spPr>
        <p:txBody>
          <a:bodyPr/>
          <a:lstStyle/>
          <a:p>
            <a:endParaRPr lang="en-US" sz="2800"/>
          </a:p>
        </p:txBody>
      </p:sp>
      <p:sp>
        <p:nvSpPr>
          <p:cNvPr id="14" name="Shape 11"/>
          <p:cNvSpPr/>
          <p:nvPr/>
        </p:nvSpPr>
        <p:spPr>
          <a:xfrm>
            <a:off x="7189642" y="4009518"/>
            <a:ext cx="437912" cy="437912"/>
          </a:xfrm>
          <a:prstGeom prst="roundRect">
            <a:avLst>
              <a:gd name="adj" fmla="val 20878819"/>
            </a:avLst>
          </a:prstGeom>
          <a:solidFill>
            <a:srgbClr val="4950BC"/>
          </a:solidFill>
          <a:ln/>
        </p:spPr>
        <p:txBody>
          <a:bodyPr/>
          <a:lstStyle/>
          <a:p>
            <a:endParaRPr lang="en-US" sz="2800"/>
          </a:p>
        </p:txBody>
      </p:sp>
      <p:pic>
        <p:nvPicPr>
          <p:cNvPr id="15"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0015" y="4129891"/>
            <a:ext cx="197048" cy="197048"/>
          </a:xfrm>
          <a:prstGeom prst="rect">
            <a:avLst/>
          </a:prstGeom>
        </p:spPr>
      </p:pic>
      <p:sp>
        <p:nvSpPr>
          <p:cNvPr id="16" name="Text 12"/>
          <p:cNvSpPr/>
          <p:nvPr/>
        </p:nvSpPr>
        <p:spPr>
          <a:xfrm>
            <a:off x="7189642" y="4593401"/>
            <a:ext cx="1824871" cy="228124"/>
          </a:xfrm>
          <a:prstGeom prst="rect">
            <a:avLst/>
          </a:prstGeom>
          <a:noFill/>
          <a:ln/>
        </p:spPr>
        <p:txBody>
          <a:bodyPr wrap="none" lIns="0" tIns="0" rIns="0" bIns="0" rtlCol="0" anchor="t"/>
          <a:lstStyle/>
          <a:p>
            <a:pPr marL="0" indent="0" algn="l">
              <a:lnSpc>
                <a:spcPts val="1750"/>
              </a:lnSpc>
              <a:buNone/>
            </a:pPr>
            <a:r>
              <a:rPr lang="en-US" sz="2000" b="1" dirty="0">
                <a:solidFill>
                  <a:srgbClr val="272525"/>
                </a:solidFill>
                <a:latin typeface="Inter Bold" pitchFamily="34" charset="0"/>
                <a:ea typeface="Inter Bold" pitchFamily="34" charset="-122"/>
                <a:cs typeface="Inter Bold" pitchFamily="34" charset="-120"/>
              </a:rPr>
              <a:t>Curriculum</a:t>
            </a:r>
            <a:endParaRPr lang="en-US" sz="2000" dirty="0"/>
          </a:p>
        </p:txBody>
      </p:sp>
      <p:sp>
        <p:nvSpPr>
          <p:cNvPr id="17" name="Text 13"/>
          <p:cNvSpPr/>
          <p:nvPr/>
        </p:nvSpPr>
        <p:spPr>
          <a:xfrm>
            <a:off x="7189642" y="4967495"/>
            <a:ext cx="6937058" cy="233482"/>
          </a:xfrm>
          <a:prstGeom prst="rect">
            <a:avLst/>
          </a:prstGeom>
          <a:noFill/>
          <a:ln/>
        </p:spPr>
        <p:txBody>
          <a:bodyPr wrap="none" lIns="0" tIns="0" rIns="0" bIns="0" rtlCol="0" anchor="t"/>
          <a:lstStyle/>
          <a:p>
            <a:pPr marL="0" indent="0" algn="l">
              <a:lnSpc>
                <a:spcPts val="1800"/>
              </a:lnSpc>
              <a:buNone/>
            </a:pPr>
            <a:r>
              <a:rPr lang="en-US" sz="1600" dirty="0">
                <a:solidFill>
                  <a:srgbClr val="272525"/>
                </a:solidFill>
                <a:latin typeface="Inter" pitchFamily="34" charset="0"/>
                <a:ea typeface="Inter" pitchFamily="34" charset="-122"/>
                <a:cs typeface="Inter" pitchFamily="34" charset="-120"/>
              </a:rPr>
              <a:t>WhatsApp, banking, e-government, video calls</a:t>
            </a:r>
            <a:endParaRPr lang="en-US" sz="1600" dirty="0"/>
          </a:p>
        </p:txBody>
      </p:sp>
      <p:sp>
        <p:nvSpPr>
          <p:cNvPr id="23" name="Shape 18"/>
          <p:cNvSpPr/>
          <p:nvPr/>
        </p:nvSpPr>
        <p:spPr>
          <a:xfrm>
            <a:off x="7036052" y="5646508"/>
            <a:ext cx="7244239" cy="1498640"/>
          </a:xfrm>
          <a:prstGeom prst="roundRect">
            <a:avLst>
              <a:gd name="adj" fmla="val 4092"/>
            </a:avLst>
          </a:prstGeom>
          <a:solidFill>
            <a:srgbClr val="DADBF1"/>
          </a:solidFill>
          <a:ln w="7620">
            <a:solidFill>
              <a:srgbClr val="C0C1D7"/>
            </a:solidFill>
            <a:prstDash val="solid"/>
          </a:ln>
        </p:spPr>
        <p:txBody>
          <a:bodyPr/>
          <a:lstStyle/>
          <a:p>
            <a:endParaRPr lang="en-US" sz="2800"/>
          </a:p>
        </p:txBody>
      </p:sp>
      <p:sp>
        <p:nvSpPr>
          <p:cNvPr id="24" name="Shape 19"/>
          <p:cNvSpPr/>
          <p:nvPr/>
        </p:nvSpPr>
        <p:spPr>
          <a:xfrm>
            <a:off x="7189642" y="5800099"/>
            <a:ext cx="437912" cy="437912"/>
          </a:xfrm>
          <a:prstGeom prst="roundRect">
            <a:avLst>
              <a:gd name="adj" fmla="val 20878819"/>
            </a:avLst>
          </a:prstGeom>
          <a:solidFill>
            <a:srgbClr val="4950BC"/>
          </a:solidFill>
          <a:ln/>
        </p:spPr>
        <p:txBody>
          <a:bodyPr/>
          <a:lstStyle/>
          <a:p>
            <a:endParaRPr lang="en-US" sz="2800"/>
          </a:p>
        </p:txBody>
      </p:sp>
      <p:pic>
        <p:nvPicPr>
          <p:cNvPr id="25"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0015" y="5920471"/>
            <a:ext cx="197048" cy="197048"/>
          </a:xfrm>
          <a:prstGeom prst="rect">
            <a:avLst/>
          </a:prstGeom>
        </p:spPr>
      </p:pic>
      <p:sp>
        <p:nvSpPr>
          <p:cNvPr id="26" name="Text 20"/>
          <p:cNvSpPr/>
          <p:nvPr/>
        </p:nvSpPr>
        <p:spPr>
          <a:xfrm>
            <a:off x="7189642" y="6383981"/>
            <a:ext cx="1824871" cy="228124"/>
          </a:xfrm>
          <a:prstGeom prst="rect">
            <a:avLst/>
          </a:prstGeom>
          <a:noFill/>
          <a:ln/>
        </p:spPr>
        <p:txBody>
          <a:bodyPr wrap="none" lIns="0" tIns="0" rIns="0" bIns="0" rtlCol="0" anchor="t"/>
          <a:lstStyle/>
          <a:p>
            <a:pPr marL="0" indent="0" algn="l">
              <a:lnSpc>
                <a:spcPts val="1750"/>
              </a:lnSpc>
              <a:buNone/>
            </a:pPr>
            <a:r>
              <a:rPr lang="en-US" sz="2000" b="1" dirty="0">
                <a:solidFill>
                  <a:srgbClr val="272525"/>
                </a:solidFill>
                <a:latin typeface="Inter Bold" pitchFamily="34" charset="0"/>
                <a:ea typeface="Inter Bold" pitchFamily="34" charset="-122"/>
                <a:cs typeface="Inter Bold" pitchFamily="34" charset="-120"/>
              </a:rPr>
              <a:t>Expected Outcome</a:t>
            </a:r>
            <a:endParaRPr lang="en-US" sz="2000" dirty="0"/>
          </a:p>
        </p:txBody>
      </p:sp>
      <p:sp>
        <p:nvSpPr>
          <p:cNvPr id="27" name="Text 21"/>
          <p:cNvSpPr/>
          <p:nvPr/>
        </p:nvSpPr>
        <p:spPr>
          <a:xfrm>
            <a:off x="7189642" y="6758076"/>
            <a:ext cx="6937058" cy="233482"/>
          </a:xfrm>
          <a:prstGeom prst="rect">
            <a:avLst/>
          </a:prstGeom>
          <a:noFill/>
          <a:ln/>
        </p:spPr>
        <p:txBody>
          <a:bodyPr wrap="none" lIns="0" tIns="0" rIns="0" bIns="0" rtlCol="0" anchor="t"/>
          <a:lstStyle/>
          <a:p>
            <a:pPr marL="0" indent="0" algn="l">
              <a:lnSpc>
                <a:spcPts val="1800"/>
              </a:lnSpc>
              <a:buNone/>
            </a:pPr>
            <a:r>
              <a:rPr lang="en-US" sz="1600" dirty="0">
                <a:solidFill>
                  <a:srgbClr val="272525"/>
                </a:solidFill>
                <a:latin typeface="Inter" pitchFamily="34" charset="0"/>
                <a:ea typeface="Inter" pitchFamily="34" charset="-122"/>
                <a:cs typeface="Inter" pitchFamily="34" charset="-120"/>
              </a:rPr>
              <a:t>70% improve skills by 2 levels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74B1A2-7A9F-BF95-6AD4-4D71DF71B1F2}"/>
              </a:ext>
            </a:extLst>
          </p:cNvPr>
          <p:cNvSpPr txBox="1"/>
          <p:nvPr/>
        </p:nvSpPr>
        <p:spPr>
          <a:xfrm>
            <a:off x="6357314" y="395020"/>
            <a:ext cx="7501332" cy="213969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500" b="1">
                <a:latin typeface="+mj-lt"/>
                <a:ea typeface="+mj-ea"/>
                <a:cs typeface="+mj-cs"/>
              </a:rPr>
              <a:t>Take Home Messages</a:t>
            </a:r>
          </a:p>
        </p:txBody>
      </p:sp>
      <p:pic>
        <p:nvPicPr>
          <p:cNvPr id="8" name="Picture 7">
            <a:extLst>
              <a:ext uri="{FF2B5EF4-FFF2-40B4-BE49-F238E27FC236}">
                <a16:creationId xmlns:a16="http://schemas.microsoft.com/office/drawing/2014/main" id="{67697F8E-8FE4-AE33-D32D-ADCCB8D0167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0"/>
            <a:ext cx="5588813" cy="82295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7314" y="2849936"/>
            <a:ext cx="5092307" cy="21946"/>
          </a:xfrm>
          <a:custGeom>
            <a:avLst/>
            <a:gdLst>
              <a:gd name="connsiteX0" fmla="*/ 0 w 5092307"/>
              <a:gd name="connsiteY0" fmla="*/ 0 h 21946"/>
              <a:gd name="connsiteX1" fmla="*/ 483769 w 5092307"/>
              <a:gd name="connsiteY1" fmla="*/ 0 h 21946"/>
              <a:gd name="connsiteX2" fmla="*/ 1222154 w 5092307"/>
              <a:gd name="connsiteY2" fmla="*/ 0 h 21946"/>
              <a:gd name="connsiteX3" fmla="*/ 1756846 w 5092307"/>
              <a:gd name="connsiteY3" fmla="*/ 0 h 21946"/>
              <a:gd name="connsiteX4" fmla="*/ 2291538 w 5092307"/>
              <a:gd name="connsiteY4" fmla="*/ 0 h 21946"/>
              <a:gd name="connsiteX5" fmla="*/ 2979000 w 5092307"/>
              <a:gd name="connsiteY5" fmla="*/ 0 h 21946"/>
              <a:gd name="connsiteX6" fmla="*/ 3666461 w 5092307"/>
              <a:gd name="connsiteY6" fmla="*/ 0 h 21946"/>
              <a:gd name="connsiteX7" fmla="*/ 4252076 w 5092307"/>
              <a:gd name="connsiteY7" fmla="*/ 0 h 21946"/>
              <a:gd name="connsiteX8" fmla="*/ 5092307 w 5092307"/>
              <a:gd name="connsiteY8" fmla="*/ 0 h 21946"/>
              <a:gd name="connsiteX9" fmla="*/ 5092307 w 5092307"/>
              <a:gd name="connsiteY9" fmla="*/ 21946 h 21946"/>
              <a:gd name="connsiteX10" fmla="*/ 4455769 w 5092307"/>
              <a:gd name="connsiteY10" fmla="*/ 21946 h 21946"/>
              <a:gd name="connsiteX11" fmla="*/ 3717384 w 5092307"/>
              <a:gd name="connsiteY11" fmla="*/ 21946 h 21946"/>
              <a:gd name="connsiteX12" fmla="*/ 3233615 w 5092307"/>
              <a:gd name="connsiteY12" fmla="*/ 21946 h 21946"/>
              <a:gd name="connsiteX13" fmla="*/ 2546154 w 5092307"/>
              <a:gd name="connsiteY13" fmla="*/ 21946 h 21946"/>
              <a:gd name="connsiteX14" fmla="*/ 1960538 w 5092307"/>
              <a:gd name="connsiteY14" fmla="*/ 21946 h 21946"/>
              <a:gd name="connsiteX15" fmla="*/ 1374923 w 5092307"/>
              <a:gd name="connsiteY15" fmla="*/ 21946 h 21946"/>
              <a:gd name="connsiteX16" fmla="*/ 738385 w 5092307"/>
              <a:gd name="connsiteY16" fmla="*/ 21946 h 21946"/>
              <a:gd name="connsiteX17" fmla="*/ 0 w 5092307"/>
              <a:gd name="connsiteY17" fmla="*/ 21946 h 21946"/>
              <a:gd name="connsiteX18" fmla="*/ 0 w 5092307"/>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2A3404C5-0EFE-4D11-74AB-AE8C1FEAF700}"/>
              </a:ext>
            </a:extLst>
          </p:cNvPr>
          <p:cNvGraphicFramePr/>
          <p:nvPr>
            <p:extLst>
              <p:ext uri="{D42A27DB-BD31-4B8C-83A1-F6EECF244321}">
                <p14:modId xmlns:p14="http://schemas.microsoft.com/office/powerpoint/2010/main" val="1138107383"/>
              </p:ext>
            </p:extLst>
          </p:nvPr>
        </p:nvGraphicFramePr>
        <p:xfrm>
          <a:off x="6089002" y="3183915"/>
          <a:ext cx="8037955" cy="465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78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2480905"/>
          </a:xfrm>
          <a:prstGeom prst="rect">
            <a:avLst/>
          </a:prstGeom>
        </p:spPr>
      </p:pic>
      <p:sp>
        <p:nvSpPr>
          <p:cNvPr id="3" name="Text 0"/>
          <p:cNvSpPr/>
          <p:nvPr/>
        </p:nvSpPr>
        <p:spPr>
          <a:xfrm>
            <a:off x="793790" y="3652242"/>
            <a:ext cx="8665726"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Cultural Inclusion Platform Features</a:t>
            </a:r>
            <a:endParaRPr lang="en-US" sz="3900" dirty="0"/>
          </a:p>
        </p:txBody>
      </p:sp>
      <p:sp>
        <p:nvSpPr>
          <p:cNvPr id="4" name="Text 1"/>
          <p:cNvSpPr/>
          <p:nvPr/>
        </p:nvSpPr>
        <p:spPr>
          <a:xfrm>
            <a:off x="793790" y="4569976"/>
            <a:ext cx="13042821" cy="635079"/>
          </a:xfrm>
          <a:prstGeom prst="rect">
            <a:avLst/>
          </a:prstGeom>
          <a:solidFill>
            <a:schemeClr val="bg2">
              <a:lumMod val="90000"/>
            </a:schemeClr>
          </a:solidFill>
          <a:ln/>
        </p:spPr>
        <p:txBody>
          <a:bodyPr wrap="square" lIns="0" tIns="0" rIns="0" bIns="0" rtlCol="0" anchor="t"/>
          <a:lstStyle/>
          <a:p>
            <a:pPr marL="0" indent="0" algn="l">
              <a:lnSpc>
                <a:spcPts val="2500"/>
              </a:lnSpc>
              <a:buNone/>
            </a:pPr>
            <a:r>
              <a:rPr lang="en-US" dirty="0">
                <a:solidFill>
                  <a:schemeClr val="accent1">
                    <a:lumMod val="75000"/>
                  </a:schemeClr>
                </a:solidFill>
                <a:latin typeface="Inter" pitchFamily="34" charset="0"/>
                <a:ea typeface="Inter" pitchFamily="34" charset="-122"/>
                <a:cs typeface="Inter" pitchFamily="34" charset="-120"/>
              </a:rPr>
              <a:t>A mobile app or web platform with built-in </a:t>
            </a:r>
            <a:r>
              <a:rPr lang="en-US" b="1" dirty="0">
                <a:solidFill>
                  <a:schemeClr val="accent1">
                    <a:lumMod val="75000"/>
                  </a:schemeClr>
                </a:solidFill>
                <a:latin typeface="Inter" pitchFamily="34" charset="0"/>
                <a:ea typeface="Inter" pitchFamily="34" charset="-122"/>
                <a:cs typeface="Inter" pitchFamily="34" charset="-120"/>
              </a:rPr>
              <a:t>accessibility features for cultural events</a:t>
            </a:r>
            <a:r>
              <a:rPr lang="en-US" dirty="0">
                <a:solidFill>
                  <a:schemeClr val="accent1">
                    <a:lumMod val="75000"/>
                  </a:schemeClr>
                </a:solidFill>
                <a:latin typeface="Inter" pitchFamily="34" charset="0"/>
                <a:ea typeface="Inter" pitchFamily="34" charset="-122"/>
                <a:cs typeface="Inter" pitchFamily="34" charset="-120"/>
              </a:rPr>
              <a:t>, designed to break down barriers and enable full participation for all citizens.</a:t>
            </a:r>
            <a:endParaRPr lang="en-US" dirty="0">
              <a:solidFill>
                <a:schemeClr val="accent1">
                  <a:lumMod val="75000"/>
                </a:schemeClr>
              </a:solidFill>
            </a:endParaRPr>
          </a:p>
        </p:txBody>
      </p:sp>
      <p:sp>
        <p:nvSpPr>
          <p:cNvPr id="5" name="Text 2"/>
          <p:cNvSpPr/>
          <p:nvPr/>
        </p:nvSpPr>
        <p:spPr>
          <a:xfrm>
            <a:off x="793790" y="5676305"/>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Accessibility First</a:t>
            </a:r>
            <a:endParaRPr lang="en-US" sz="2400" dirty="0"/>
          </a:p>
        </p:txBody>
      </p:sp>
      <p:sp>
        <p:nvSpPr>
          <p:cNvPr id="6" name="Text 3"/>
          <p:cNvSpPr/>
          <p:nvPr/>
        </p:nvSpPr>
        <p:spPr>
          <a:xfrm>
            <a:off x="793790" y="6105525"/>
            <a:ext cx="4182189" cy="95261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Screen reader compatibility, text-to-speech, high contrast modes, simplified navigation, and multi-language support</a:t>
            </a:r>
            <a:endParaRPr lang="en-US" dirty="0"/>
          </a:p>
        </p:txBody>
      </p:sp>
      <p:sp>
        <p:nvSpPr>
          <p:cNvPr id="7" name="Text 4"/>
          <p:cNvSpPr/>
          <p:nvPr/>
        </p:nvSpPr>
        <p:spPr>
          <a:xfrm>
            <a:off x="5223986" y="5676305"/>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Virtual Access</a:t>
            </a:r>
            <a:endParaRPr lang="en-US" sz="2400" dirty="0"/>
          </a:p>
        </p:txBody>
      </p:sp>
      <p:sp>
        <p:nvSpPr>
          <p:cNvPr id="8" name="Text 5"/>
          <p:cNvSpPr/>
          <p:nvPr/>
        </p:nvSpPr>
        <p:spPr>
          <a:xfrm>
            <a:off x="5223986" y="6105525"/>
            <a:ext cx="4182308" cy="952619"/>
          </a:xfrm>
          <a:prstGeom prst="rect">
            <a:avLst/>
          </a:prstGeom>
          <a:noFill/>
          <a:ln/>
        </p:spPr>
        <p:txBody>
          <a:bodyPr wrap="square" lIns="0" tIns="0" rIns="0" bIns="0" rtlCol="0" anchor="t"/>
          <a:lstStyle/>
          <a:p>
            <a:pPr marL="0" indent="0" algn="l">
              <a:lnSpc>
                <a:spcPts val="2500"/>
              </a:lnSpc>
              <a:buNone/>
            </a:pPr>
            <a:r>
              <a:rPr lang="en-US" b="1" dirty="0">
                <a:solidFill>
                  <a:srgbClr val="272525"/>
                </a:solidFill>
                <a:latin typeface="Inter" pitchFamily="34" charset="0"/>
                <a:ea typeface="Inter" pitchFamily="34" charset="-122"/>
                <a:cs typeface="Inter" pitchFamily="34" charset="-120"/>
              </a:rPr>
              <a:t>Live streaming </a:t>
            </a:r>
            <a:r>
              <a:rPr lang="en-US" dirty="0">
                <a:solidFill>
                  <a:srgbClr val="272525"/>
                </a:solidFill>
                <a:latin typeface="Inter" pitchFamily="34" charset="0"/>
                <a:ea typeface="Inter" pitchFamily="34" charset="-122"/>
                <a:cs typeface="Inter" pitchFamily="34" charset="-120"/>
              </a:rPr>
              <a:t>of events, </a:t>
            </a:r>
            <a:r>
              <a:rPr lang="en-US" b="1" dirty="0">
                <a:solidFill>
                  <a:srgbClr val="272525"/>
                </a:solidFill>
                <a:latin typeface="Inter" pitchFamily="34" charset="0"/>
                <a:ea typeface="Inter" pitchFamily="34" charset="-122"/>
                <a:cs typeface="Inter" pitchFamily="34" charset="-120"/>
              </a:rPr>
              <a:t>on-demand</a:t>
            </a:r>
            <a:r>
              <a:rPr lang="en-US" dirty="0">
                <a:solidFill>
                  <a:srgbClr val="272525"/>
                </a:solidFill>
                <a:latin typeface="Inter" pitchFamily="34" charset="0"/>
                <a:ea typeface="Inter" pitchFamily="34" charset="-122"/>
                <a:cs typeface="Inter" pitchFamily="34" charset="-120"/>
              </a:rPr>
              <a:t> video archives with captions, </a:t>
            </a:r>
            <a:r>
              <a:rPr lang="en-US" b="1" dirty="0">
                <a:solidFill>
                  <a:srgbClr val="272525"/>
                </a:solidFill>
                <a:latin typeface="Inter" pitchFamily="34" charset="0"/>
                <a:ea typeface="Inter" pitchFamily="34" charset="-122"/>
                <a:cs typeface="Inter" pitchFamily="34" charset="-120"/>
              </a:rPr>
              <a:t>virtual museum tours</a:t>
            </a:r>
            <a:r>
              <a:rPr lang="en-US" dirty="0">
                <a:solidFill>
                  <a:srgbClr val="272525"/>
                </a:solidFill>
                <a:latin typeface="Inter" pitchFamily="34" charset="0"/>
                <a:ea typeface="Inter" pitchFamily="34" charset="-122"/>
                <a:cs typeface="Inter" pitchFamily="34" charset="-120"/>
              </a:rPr>
              <a:t>, and 360-degree experiences</a:t>
            </a:r>
            <a:endParaRPr lang="en-US" dirty="0"/>
          </a:p>
        </p:txBody>
      </p:sp>
      <p:sp>
        <p:nvSpPr>
          <p:cNvPr id="9" name="Text 6"/>
          <p:cNvSpPr/>
          <p:nvPr/>
        </p:nvSpPr>
        <p:spPr>
          <a:xfrm>
            <a:off x="9654302" y="5676305"/>
            <a:ext cx="2958108" cy="310158"/>
          </a:xfrm>
          <a:prstGeom prst="rect">
            <a:avLst/>
          </a:prstGeom>
          <a:noFill/>
          <a:ln/>
        </p:spPr>
        <p:txBody>
          <a:bodyPr wrap="none" lIns="0" tIns="0" rIns="0" bIns="0" rtlCol="0" anchor="t"/>
          <a:lstStyle/>
          <a:p>
            <a:pPr marL="0" indent="0" algn="l">
              <a:lnSpc>
                <a:spcPts val="2400"/>
              </a:lnSpc>
              <a:buNone/>
            </a:pPr>
            <a:r>
              <a:rPr lang="en-US" sz="2400" b="1" dirty="0">
                <a:solidFill>
                  <a:srgbClr val="272525"/>
                </a:solidFill>
                <a:latin typeface="Inter Bold" pitchFamily="34" charset="0"/>
                <a:ea typeface="Inter Bold" pitchFamily="34" charset="-122"/>
                <a:cs typeface="Inter Bold" pitchFamily="34" charset="-120"/>
              </a:rPr>
              <a:t>Communication Support</a:t>
            </a:r>
            <a:endParaRPr lang="en-US" sz="2400" dirty="0"/>
          </a:p>
        </p:txBody>
      </p:sp>
      <p:sp>
        <p:nvSpPr>
          <p:cNvPr id="10" name="Text 7"/>
          <p:cNvSpPr/>
          <p:nvPr/>
        </p:nvSpPr>
        <p:spPr>
          <a:xfrm>
            <a:off x="9654302" y="6105525"/>
            <a:ext cx="4182308" cy="952619"/>
          </a:xfrm>
          <a:prstGeom prst="rect">
            <a:avLst/>
          </a:prstGeom>
          <a:noFill/>
          <a:ln/>
        </p:spPr>
        <p:txBody>
          <a:bodyPr wrap="square" lIns="0" tIns="0" rIns="0" bIns="0" rtlCol="0" anchor="t"/>
          <a:lstStyle/>
          <a:p>
            <a:pPr marL="0" indent="0" algn="l">
              <a:lnSpc>
                <a:spcPts val="2500"/>
              </a:lnSpc>
              <a:buNone/>
            </a:pPr>
            <a:r>
              <a:rPr lang="en-US" b="1" dirty="0">
                <a:solidFill>
                  <a:srgbClr val="272525"/>
                </a:solidFill>
                <a:latin typeface="Inter" pitchFamily="34" charset="0"/>
                <a:ea typeface="Inter" pitchFamily="34" charset="-122"/>
                <a:cs typeface="Inter" pitchFamily="34" charset="-120"/>
              </a:rPr>
              <a:t>Sign language </a:t>
            </a:r>
            <a:r>
              <a:rPr lang="en-US" dirty="0">
                <a:solidFill>
                  <a:srgbClr val="272525"/>
                </a:solidFill>
                <a:latin typeface="Inter" pitchFamily="34" charset="0"/>
                <a:ea typeface="Inter" pitchFamily="34" charset="-122"/>
                <a:cs typeface="Inter" pitchFamily="34" charset="-120"/>
              </a:rPr>
              <a:t>interpretation in videos, real-time </a:t>
            </a:r>
            <a:r>
              <a:rPr lang="en-US" b="1" dirty="0">
                <a:solidFill>
                  <a:srgbClr val="272525"/>
                </a:solidFill>
                <a:latin typeface="Inter" pitchFamily="34" charset="0"/>
                <a:ea typeface="Inter" pitchFamily="34" charset="-122"/>
                <a:cs typeface="Inter" pitchFamily="34" charset="-120"/>
              </a:rPr>
              <a:t>captioning</a:t>
            </a:r>
            <a:r>
              <a:rPr lang="en-US" dirty="0">
                <a:solidFill>
                  <a:srgbClr val="272525"/>
                </a:solidFill>
                <a:latin typeface="Inter" pitchFamily="34" charset="0"/>
                <a:ea typeface="Inter" pitchFamily="34" charset="-122"/>
                <a:cs typeface="Inter" pitchFamily="34" charset="-120"/>
              </a:rPr>
              <a:t> services, </a:t>
            </a:r>
            <a:r>
              <a:rPr lang="en-US" b="1" dirty="0">
                <a:solidFill>
                  <a:srgbClr val="272525"/>
                </a:solidFill>
                <a:latin typeface="Inter" pitchFamily="34" charset="0"/>
                <a:ea typeface="Inter" pitchFamily="34" charset="-122"/>
                <a:cs typeface="Inter" pitchFamily="34" charset="-120"/>
              </a:rPr>
              <a:t>audio descriptions </a:t>
            </a:r>
            <a:r>
              <a:rPr lang="en-US" dirty="0">
                <a:solidFill>
                  <a:srgbClr val="272525"/>
                </a:solidFill>
                <a:latin typeface="Inter" pitchFamily="34" charset="0"/>
                <a:ea typeface="Inter" pitchFamily="34" charset="-122"/>
                <a:cs typeface="Inter" pitchFamily="34" charset="-120"/>
              </a:rPr>
              <a:t>for visual art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0" y="0"/>
            <a:ext cx="5486400" cy="8229600"/>
          </a:xfrm>
          <a:prstGeom prst="rect">
            <a:avLst/>
          </a:prstGeom>
        </p:spPr>
      </p:pic>
      <p:sp>
        <p:nvSpPr>
          <p:cNvPr id="3" name="Text 0"/>
          <p:cNvSpPr/>
          <p:nvPr/>
        </p:nvSpPr>
        <p:spPr>
          <a:xfrm>
            <a:off x="679371" y="467558"/>
            <a:ext cx="6193512" cy="530662"/>
          </a:xfrm>
          <a:prstGeom prst="rect">
            <a:avLst/>
          </a:prstGeom>
          <a:noFill/>
          <a:ln/>
        </p:spPr>
        <p:txBody>
          <a:bodyPr wrap="none" lIns="0" tIns="0" rIns="0" bIns="0" rtlCol="0" anchor="t"/>
          <a:lstStyle/>
          <a:p>
            <a:pPr marL="0" indent="0" algn="l">
              <a:lnSpc>
                <a:spcPts val="4150"/>
              </a:lnSpc>
              <a:buNone/>
            </a:pPr>
            <a:r>
              <a:rPr lang="en-US" sz="3300" b="1" dirty="0">
                <a:solidFill>
                  <a:srgbClr val="000000"/>
                </a:solidFill>
                <a:latin typeface="Inter Bold" pitchFamily="34" charset="0"/>
                <a:ea typeface="Inter Bold" pitchFamily="34" charset="-122"/>
                <a:cs typeface="Inter Bold" pitchFamily="34" charset="-120"/>
              </a:rPr>
              <a:t>Volunteer Companion Service</a:t>
            </a:r>
            <a:endParaRPr lang="en-US" sz="3300" dirty="0"/>
          </a:p>
        </p:txBody>
      </p:sp>
      <p:sp>
        <p:nvSpPr>
          <p:cNvPr id="4" name="Text 1"/>
          <p:cNvSpPr/>
          <p:nvPr/>
        </p:nvSpPr>
        <p:spPr>
          <a:xfrm>
            <a:off x="199275" y="1200437"/>
            <a:ext cx="8655967" cy="923330"/>
          </a:xfrm>
          <a:prstGeom prst="rect">
            <a:avLst/>
          </a:prstGeom>
          <a:solidFill>
            <a:schemeClr val="bg2">
              <a:lumMod val="90000"/>
            </a:schemeClr>
          </a:solidFill>
          <a:ln/>
        </p:spPr>
        <p:txBody>
          <a:bodyPr wrap="square" lIns="0" tIns="0" rIns="0" bIns="0" rtlCol="0" anchor="t">
            <a:spAutoFit/>
          </a:bodyPr>
          <a:lstStyle/>
          <a:p>
            <a:pPr marL="0" indent="0" algn="l">
              <a:buNone/>
            </a:pPr>
            <a:r>
              <a:rPr lang="en-US" sz="2000" dirty="0">
                <a:solidFill>
                  <a:schemeClr val="accent1">
                    <a:lumMod val="75000"/>
                  </a:schemeClr>
                </a:solidFill>
                <a:latin typeface="Inter" pitchFamily="34" charset="0"/>
                <a:ea typeface="Inter" pitchFamily="34" charset="-122"/>
                <a:cs typeface="Inter" pitchFamily="34" charset="-120"/>
              </a:rPr>
              <a:t>A comprehensive matching system connecting trained volunteers with individuals needing accompaniment to cultural events, ensuring no one is excluded from cultural participation.</a:t>
            </a:r>
            <a:endParaRPr lang="en-US" sz="2000" dirty="0">
              <a:solidFill>
                <a:schemeClr val="accent1">
                  <a:lumMod val="75000"/>
                </a:schemeClr>
              </a:solidFill>
            </a:endParaRPr>
          </a:p>
        </p:txBody>
      </p:sp>
      <p:sp>
        <p:nvSpPr>
          <p:cNvPr id="5" name="Shape 2"/>
          <p:cNvSpPr/>
          <p:nvPr/>
        </p:nvSpPr>
        <p:spPr>
          <a:xfrm>
            <a:off x="776631" y="2457016"/>
            <a:ext cx="219376" cy="599123"/>
          </a:xfrm>
          <a:prstGeom prst="roundRect">
            <a:avLst>
              <a:gd name="adj" fmla="val 360011"/>
            </a:avLst>
          </a:prstGeom>
          <a:solidFill>
            <a:srgbClr val="DADBF1"/>
          </a:solidFill>
          <a:ln w="7620">
            <a:solidFill>
              <a:srgbClr val="C0C1D7"/>
            </a:solidFill>
            <a:prstDash val="solid"/>
          </a:ln>
        </p:spPr>
        <p:txBody>
          <a:bodyPr wrap="square">
            <a:spAutoFit/>
          </a:bodyPr>
          <a:lstStyle/>
          <a:p>
            <a:endParaRPr lang="en-US" sz="2800"/>
          </a:p>
        </p:txBody>
      </p:sp>
      <p:sp>
        <p:nvSpPr>
          <p:cNvPr id="6" name="Text 3"/>
          <p:cNvSpPr/>
          <p:nvPr/>
        </p:nvSpPr>
        <p:spPr>
          <a:xfrm>
            <a:off x="784376" y="2542602"/>
            <a:ext cx="140791" cy="492443"/>
          </a:xfrm>
          <a:prstGeom prst="rect">
            <a:avLst/>
          </a:prstGeom>
          <a:noFill/>
          <a:ln/>
        </p:spPr>
        <p:txBody>
          <a:bodyPr wrap="square" lIns="0" tIns="0" rIns="0" bIns="0" rtlCol="0" anchor="t">
            <a:spAutoFit/>
          </a:bodyPr>
          <a:lstStyle/>
          <a:p>
            <a:pPr marL="0" indent="0" algn="l">
              <a:buNone/>
            </a:pPr>
            <a:r>
              <a:rPr lang="en-US" sz="3200" b="1" dirty="0">
                <a:solidFill>
                  <a:srgbClr val="272525"/>
                </a:solidFill>
                <a:latin typeface="Inter Bold" pitchFamily="34" charset="0"/>
                <a:ea typeface="Inter Bold" pitchFamily="34" charset="-122"/>
                <a:cs typeface="Inter Bold" pitchFamily="34" charset="-120"/>
              </a:rPr>
              <a:t>1</a:t>
            </a:r>
            <a:endParaRPr lang="en-US" sz="3200" dirty="0"/>
          </a:p>
        </p:txBody>
      </p:sp>
      <p:sp>
        <p:nvSpPr>
          <p:cNvPr id="7" name="Text 4"/>
          <p:cNvSpPr/>
          <p:nvPr/>
        </p:nvSpPr>
        <p:spPr>
          <a:xfrm>
            <a:off x="1349049" y="2434292"/>
            <a:ext cx="3548802" cy="369332"/>
          </a:xfrm>
          <a:prstGeom prst="rect">
            <a:avLst/>
          </a:prstGeom>
          <a:noFill/>
          <a:ln/>
        </p:spPr>
        <p:txBody>
          <a:bodyPr wrap="square" lIns="0" tIns="0" rIns="0" bIns="0" rtlCol="0" anchor="t">
            <a:spAutoFit/>
          </a:bodyPr>
          <a:lstStyle/>
          <a:p>
            <a:pPr marL="0" indent="0" algn="l">
              <a:buNone/>
            </a:pPr>
            <a:r>
              <a:rPr lang="en-US" sz="2400" b="1" dirty="0">
                <a:solidFill>
                  <a:srgbClr val="272525"/>
                </a:solidFill>
                <a:latin typeface="Inter Bold" pitchFamily="34" charset="0"/>
                <a:ea typeface="Inter Bold" pitchFamily="34" charset="-122"/>
                <a:cs typeface="Inter Bold" pitchFamily="34" charset="-120"/>
              </a:rPr>
              <a:t>Profile Creation</a:t>
            </a:r>
            <a:endParaRPr lang="en-US" sz="2400" dirty="0"/>
          </a:p>
        </p:txBody>
      </p:sp>
      <p:sp>
        <p:nvSpPr>
          <p:cNvPr id="8" name="Text 5"/>
          <p:cNvSpPr/>
          <p:nvPr/>
        </p:nvSpPr>
        <p:spPr>
          <a:xfrm>
            <a:off x="1349050" y="2801362"/>
            <a:ext cx="7794950" cy="553998"/>
          </a:xfrm>
          <a:prstGeom prst="rect">
            <a:avLst/>
          </a:prstGeom>
          <a:noFill/>
          <a:ln/>
        </p:spPr>
        <p:txBody>
          <a:bodyPr wrap="square" lIns="0" tIns="0" rIns="0" bIns="0" rtlCol="0" anchor="t">
            <a:spAutoFit/>
          </a:bodyPr>
          <a:lstStyle/>
          <a:p>
            <a:pPr marL="0" indent="0" algn="l">
              <a:buNone/>
            </a:pPr>
            <a:r>
              <a:rPr lang="en-US" dirty="0">
                <a:solidFill>
                  <a:srgbClr val="272525"/>
                </a:solidFill>
                <a:latin typeface="Inter" pitchFamily="34" charset="0"/>
                <a:ea typeface="Inter" pitchFamily="34" charset="-122"/>
                <a:cs typeface="Inter" pitchFamily="34" charset="-120"/>
              </a:rPr>
              <a:t>Volunteers and beneficiaries create profiles with preferences, availability, and needs</a:t>
            </a:r>
            <a:endParaRPr lang="en-US" dirty="0"/>
          </a:p>
        </p:txBody>
      </p:sp>
      <p:sp>
        <p:nvSpPr>
          <p:cNvPr id="9" name="Shape 6"/>
          <p:cNvSpPr/>
          <p:nvPr/>
        </p:nvSpPr>
        <p:spPr>
          <a:xfrm>
            <a:off x="776631" y="3645855"/>
            <a:ext cx="219376" cy="599123"/>
          </a:xfrm>
          <a:prstGeom prst="roundRect">
            <a:avLst>
              <a:gd name="adj" fmla="val 360011"/>
            </a:avLst>
          </a:prstGeom>
          <a:solidFill>
            <a:srgbClr val="DADBF1"/>
          </a:solidFill>
          <a:ln w="7620">
            <a:solidFill>
              <a:srgbClr val="C0C1D7"/>
            </a:solidFill>
            <a:prstDash val="solid"/>
          </a:ln>
        </p:spPr>
        <p:txBody>
          <a:bodyPr wrap="square">
            <a:spAutoFit/>
          </a:bodyPr>
          <a:lstStyle/>
          <a:p>
            <a:endParaRPr lang="en-US" sz="2800"/>
          </a:p>
        </p:txBody>
      </p:sp>
      <p:sp>
        <p:nvSpPr>
          <p:cNvPr id="10" name="Text 7"/>
          <p:cNvSpPr/>
          <p:nvPr/>
        </p:nvSpPr>
        <p:spPr>
          <a:xfrm>
            <a:off x="784376" y="3731441"/>
            <a:ext cx="211186" cy="492443"/>
          </a:xfrm>
          <a:prstGeom prst="rect">
            <a:avLst/>
          </a:prstGeom>
          <a:noFill/>
          <a:ln/>
        </p:spPr>
        <p:txBody>
          <a:bodyPr wrap="square" lIns="0" tIns="0" rIns="0" bIns="0" rtlCol="0" anchor="t">
            <a:spAutoFit/>
          </a:bodyPr>
          <a:lstStyle/>
          <a:p>
            <a:pPr marL="0" indent="0" algn="l">
              <a:buNone/>
            </a:pPr>
            <a:r>
              <a:rPr lang="en-US" sz="3200" b="1" dirty="0">
                <a:solidFill>
                  <a:srgbClr val="272525"/>
                </a:solidFill>
                <a:latin typeface="Inter Bold" pitchFamily="34" charset="0"/>
                <a:ea typeface="Inter Bold" pitchFamily="34" charset="-122"/>
                <a:cs typeface="Inter Bold" pitchFamily="34" charset="-120"/>
              </a:rPr>
              <a:t>2</a:t>
            </a:r>
            <a:endParaRPr lang="en-US" sz="3200" dirty="0"/>
          </a:p>
        </p:txBody>
      </p:sp>
      <p:sp>
        <p:nvSpPr>
          <p:cNvPr id="11" name="Text 8"/>
          <p:cNvSpPr/>
          <p:nvPr/>
        </p:nvSpPr>
        <p:spPr>
          <a:xfrm>
            <a:off x="1349049" y="3623132"/>
            <a:ext cx="4282729" cy="369332"/>
          </a:xfrm>
          <a:prstGeom prst="rect">
            <a:avLst/>
          </a:prstGeom>
          <a:noFill/>
          <a:ln/>
        </p:spPr>
        <p:txBody>
          <a:bodyPr wrap="square" lIns="0" tIns="0" rIns="0" bIns="0" rtlCol="0" anchor="t">
            <a:spAutoFit/>
          </a:bodyPr>
          <a:lstStyle/>
          <a:p>
            <a:pPr marL="0" indent="0" algn="l">
              <a:buNone/>
            </a:pPr>
            <a:r>
              <a:rPr lang="en-US" sz="2400" b="1" dirty="0">
                <a:solidFill>
                  <a:srgbClr val="272525"/>
                </a:solidFill>
                <a:latin typeface="Inter Bold" pitchFamily="34" charset="0"/>
                <a:ea typeface="Inter Bold" pitchFamily="34" charset="-122"/>
                <a:cs typeface="Inter Bold" pitchFamily="34" charset="-120"/>
              </a:rPr>
              <a:t>Smart Matching</a:t>
            </a:r>
            <a:endParaRPr lang="en-US" sz="2400" dirty="0"/>
          </a:p>
        </p:txBody>
      </p:sp>
      <p:sp>
        <p:nvSpPr>
          <p:cNvPr id="12" name="Text 9"/>
          <p:cNvSpPr/>
          <p:nvPr/>
        </p:nvSpPr>
        <p:spPr>
          <a:xfrm>
            <a:off x="1349049" y="3990201"/>
            <a:ext cx="7447034" cy="553998"/>
          </a:xfrm>
          <a:prstGeom prst="rect">
            <a:avLst/>
          </a:prstGeom>
          <a:noFill/>
          <a:ln/>
        </p:spPr>
        <p:txBody>
          <a:bodyPr wrap="square" lIns="0" tIns="0" rIns="0" bIns="0" rtlCol="0" anchor="t">
            <a:spAutoFit/>
          </a:bodyPr>
          <a:lstStyle/>
          <a:p>
            <a:pPr marL="0" indent="0" algn="l">
              <a:buNone/>
            </a:pPr>
            <a:r>
              <a:rPr lang="en-US" dirty="0">
                <a:solidFill>
                  <a:srgbClr val="272525"/>
                </a:solidFill>
                <a:latin typeface="Inter" pitchFamily="34" charset="0"/>
                <a:ea typeface="Inter" pitchFamily="34" charset="-122"/>
                <a:cs typeface="Inter" pitchFamily="34" charset="-120"/>
              </a:rPr>
              <a:t>Algorithm considers proximity, language, training certifications, and compatibility</a:t>
            </a:r>
            <a:endParaRPr lang="en-US" dirty="0"/>
          </a:p>
        </p:txBody>
      </p:sp>
      <p:sp>
        <p:nvSpPr>
          <p:cNvPr id="13" name="Shape 10"/>
          <p:cNvSpPr/>
          <p:nvPr/>
        </p:nvSpPr>
        <p:spPr>
          <a:xfrm>
            <a:off x="776631" y="4834694"/>
            <a:ext cx="219376" cy="599123"/>
          </a:xfrm>
          <a:prstGeom prst="roundRect">
            <a:avLst>
              <a:gd name="adj" fmla="val 360011"/>
            </a:avLst>
          </a:prstGeom>
          <a:solidFill>
            <a:srgbClr val="DADBF1"/>
          </a:solidFill>
          <a:ln w="7620">
            <a:solidFill>
              <a:srgbClr val="C0C1D7"/>
            </a:solidFill>
            <a:prstDash val="solid"/>
          </a:ln>
        </p:spPr>
        <p:txBody>
          <a:bodyPr wrap="square">
            <a:spAutoFit/>
          </a:bodyPr>
          <a:lstStyle/>
          <a:p>
            <a:endParaRPr lang="en-US" sz="2800"/>
          </a:p>
        </p:txBody>
      </p:sp>
      <p:sp>
        <p:nvSpPr>
          <p:cNvPr id="14" name="Text 11"/>
          <p:cNvSpPr/>
          <p:nvPr/>
        </p:nvSpPr>
        <p:spPr>
          <a:xfrm>
            <a:off x="784376" y="4920280"/>
            <a:ext cx="213894" cy="492443"/>
          </a:xfrm>
          <a:prstGeom prst="rect">
            <a:avLst/>
          </a:prstGeom>
          <a:noFill/>
          <a:ln/>
        </p:spPr>
        <p:txBody>
          <a:bodyPr wrap="square" lIns="0" tIns="0" rIns="0" bIns="0" rtlCol="0" anchor="t">
            <a:spAutoFit/>
          </a:bodyPr>
          <a:lstStyle/>
          <a:p>
            <a:pPr marL="0" indent="0" algn="l">
              <a:buNone/>
            </a:pPr>
            <a:r>
              <a:rPr lang="en-US" sz="3200" b="1" dirty="0">
                <a:solidFill>
                  <a:srgbClr val="272525"/>
                </a:solidFill>
                <a:latin typeface="Inter Bold" pitchFamily="34" charset="0"/>
                <a:ea typeface="Inter Bold" pitchFamily="34" charset="-122"/>
                <a:cs typeface="Inter Bold" pitchFamily="34" charset="-120"/>
              </a:rPr>
              <a:t>3</a:t>
            </a:r>
            <a:endParaRPr lang="en-US" sz="3200" dirty="0"/>
          </a:p>
        </p:txBody>
      </p:sp>
      <p:sp>
        <p:nvSpPr>
          <p:cNvPr id="15" name="Text 12"/>
          <p:cNvSpPr/>
          <p:nvPr/>
        </p:nvSpPr>
        <p:spPr>
          <a:xfrm>
            <a:off x="1349050" y="4811971"/>
            <a:ext cx="3957876" cy="369332"/>
          </a:xfrm>
          <a:prstGeom prst="rect">
            <a:avLst/>
          </a:prstGeom>
          <a:noFill/>
          <a:ln/>
        </p:spPr>
        <p:txBody>
          <a:bodyPr wrap="square" lIns="0" tIns="0" rIns="0" bIns="0" rtlCol="0" anchor="t">
            <a:spAutoFit/>
          </a:bodyPr>
          <a:lstStyle/>
          <a:p>
            <a:pPr marL="0" indent="0" algn="l">
              <a:buNone/>
            </a:pPr>
            <a:r>
              <a:rPr lang="en-US" sz="2400" b="1" dirty="0">
                <a:solidFill>
                  <a:srgbClr val="272525"/>
                </a:solidFill>
                <a:latin typeface="Inter Bold" pitchFamily="34" charset="0"/>
                <a:ea typeface="Inter Bold" pitchFamily="34" charset="-122"/>
                <a:cs typeface="Inter Bold" pitchFamily="34" charset="-120"/>
              </a:rPr>
              <a:t>Confirmation</a:t>
            </a:r>
            <a:endParaRPr lang="en-US" sz="2400" dirty="0"/>
          </a:p>
        </p:txBody>
      </p:sp>
      <p:sp>
        <p:nvSpPr>
          <p:cNvPr id="16" name="Text 13"/>
          <p:cNvSpPr/>
          <p:nvPr/>
        </p:nvSpPr>
        <p:spPr>
          <a:xfrm>
            <a:off x="1349050" y="5179040"/>
            <a:ext cx="6189390" cy="553998"/>
          </a:xfrm>
          <a:prstGeom prst="rect">
            <a:avLst/>
          </a:prstGeom>
          <a:noFill/>
          <a:ln/>
        </p:spPr>
        <p:txBody>
          <a:bodyPr wrap="square" lIns="0" tIns="0" rIns="0" bIns="0" rtlCol="0" anchor="t">
            <a:spAutoFit/>
          </a:bodyPr>
          <a:lstStyle/>
          <a:p>
            <a:pPr marL="0" indent="0" algn="l">
              <a:buNone/>
            </a:pPr>
            <a:r>
              <a:rPr lang="en-US" dirty="0">
                <a:solidFill>
                  <a:srgbClr val="272525"/>
                </a:solidFill>
                <a:latin typeface="Inter" pitchFamily="34" charset="0"/>
                <a:ea typeface="Inter" pitchFamily="34" charset="-122"/>
                <a:cs typeface="Inter" pitchFamily="34" charset="-120"/>
              </a:rPr>
              <a:t>Both parties review match and confirm participation with reminders</a:t>
            </a:r>
            <a:endParaRPr lang="en-US" dirty="0"/>
          </a:p>
        </p:txBody>
      </p:sp>
      <p:sp>
        <p:nvSpPr>
          <p:cNvPr id="17" name="Shape 14"/>
          <p:cNvSpPr/>
          <p:nvPr/>
        </p:nvSpPr>
        <p:spPr>
          <a:xfrm>
            <a:off x="776631" y="6023534"/>
            <a:ext cx="219376" cy="599123"/>
          </a:xfrm>
          <a:prstGeom prst="roundRect">
            <a:avLst>
              <a:gd name="adj" fmla="val 360011"/>
            </a:avLst>
          </a:prstGeom>
          <a:solidFill>
            <a:srgbClr val="DADBF1"/>
          </a:solidFill>
          <a:ln w="7620">
            <a:solidFill>
              <a:srgbClr val="C0C1D7"/>
            </a:solidFill>
            <a:prstDash val="solid"/>
          </a:ln>
        </p:spPr>
        <p:txBody>
          <a:bodyPr wrap="square">
            <a:spAutoFit/>
          </a:bodyPr>
          <a:lstStyle/>
          <a:p>
            <a:endParaRPr lang="en-US" sz="2800"/>
          </a:p>
        </p:txBody>
      </p:sp>
      <p:sp>
        <p:nvSpPr>
          <p:cNvPr id="18" name="Text 15"/>
          <p:cNvSpPr/>
          <p:nvPr/>
        </p:nvSpPr>
        <p:spPr>
          <a:xfrm>
            <a:off x="784376" y="6109119"/>
            <a:ext cx="224724" cy="492443"/>
          </a:xfrm>
          <a:prstGeom prst="rect">
            <a:avLst/>
          </a:prstGeom>
          <a:noFill/>
          <a:ln/>
        </p:spPr>
        <p:txBody>
          <a:bodyPr wrap="square" lIns="0" tIns="0" rIns="0" bIns="0" rtlCol="0" anchor="t">
            <a:spAutoFit/>
          </a:bodyPr>
          <a:lstStyle/>
          <a:p>
            <a:pPr marL="0" indent="0" algn="l">
              <a:buNone/>
            </a:pPr>
            <a:r>
              <a:rPr lang="en-US" sz="3200" b="1" dirty="0">
                <a:solidFill>
                  <a:srgbClr val="272525"/>
                </a:solidFill>
                <a:latin typeface="Inter Bold" pitchFamily="34" charset="0"/>
                <a:ea typeface="Inter Bold" pitchFamily="34" charset="-122"/>
                <a:cs typeface="Inter Bold" pitchFamily="34" charset="-120"/>
              </a:rPr>
              <a:t>4</a:t>
            </a:r>
            <a:endParaRPr lang="en-US" sz="3200" dirty="0"/>
          </a:p>
        </p:txBody>
      </p:sp>
      <p:sp>
        <p:nvSpPr>
          <p:cNvPr id="19" name="Text 16"/>
          <p:cNvSpPr/>
          <p:nvPr/>
        </p:nvSpPr>
        <p:spPr>
          <a:xfrm>
            <a:off x="1349048" y="6000810"/>
            <a:ext cx="3825529" cy="369332"/>
          </a:xfrm>
          <a:prstGeom prst="rect">
            <a:avLst/>
          </a:prstGeom>
          <a:noFill/>
          <a:ln/>
        </p:spPr>
        <p:txBody>
          <a:bodyPr wrap="square" lIns="0" tIns="0" rIns="0" bIns="0" rtlCol="0" anchor="t">
            <a:spAutoFit/>
          </a:bodyPr>
          <a:lstStyle/>
          <a:p>
            <a:pPr marL="0" indent="0" algn="l">
              <a:buNone/>
            </a:pPr>
            <a:r>
              <a:rPr lang="en-US" sz="2400" b="1" dirty="0">
                <a:solidFill>
                  <a:srgbClr val="272525"/>
                </a:solidFill>
                <a:latin typeface="Inter Bold" pitchFamily="34" charset="0"/>
                <a:ea typeface="Inter Bold" pitchFamily="34" charset="-122"/>
                <a:cs typeface="Inter Bold" pitchFamily="34" charset="-120"/>
              </a:rPr>
              <a:t>Event Support</a:t>
            </a:r>
            <a:endParaRPr lang="en-US" sz="2400" dirty="0"/>
          </a:p>
        </p:txBody>
      </p:sp>
      <p:sp>
        <p:nvSpPr>
          <p:cNvPr id="20" name="Text 17"/>
          <p:cNvSpPr/>
          <p:nvPr/>
        </p:nvSpPr>
        <p:spPr>
          <a:xfrm>
            <a:off x="1349050" y="6367879"/>
            <a:ext cx="7169308" cy="553998"/>
          </a:xfrm>
          <a:prstGeom prst="rect">
            <a:avLst/>
          </a:prstGeom>
          <a:noFill/>
          <a:ln/>
        </p:spPr>
        <p:txBody>
          <a:bodyPr wrap="square" lIns="0" tIns="0" rIns="0" bIns="0" rtlCol="0" anchor="t">
            <a:spAutoFit/>
          </a:bodyPr>
          <a:lstStyle/>
          <a:p>
            <a:pPr marL="0" indent="0" algn="l">
              <a:buNone/>
            </a:pPr>
            <a:r>
              <a:rPr lang="en-US" dirty="0">
                <a:solidFill>
                  <a:srgbClr val="272525"/>
                </a:solidFill>
                <a:latin typeface="Inter" pitchFamily="34" charset="0"/>
                <a:ea typeface="Inter" pitchFamily="34" charset="-122"/>
                <a:cs typeface="Inter" pitchFamily="34" charset="-120"/>
              </a:rPr>
              <a:t>Navigation assistance, communication tools, and emergency contacts</a:t>
            </a:r>
            <a:endParaRPr lang="en-US" dirty="0"/>
          </a:p>
        </p:txBody>
      </p:sp>
      <p:sp>
        <p:nvSpPr>
          <p:cNvPr id="21" name="Shape 18"/>
          <p:cNvSpPr/>
          <p:nvPr/>
        </p:nvSpPr>
        <p:spPr>
          <a:xfrm>
            <a:off x="776631" y="7212373"/>
            <a:ext cx="219376" cy="599123"/>
          </a:xfrm>
          <a:prstGeom prst="roundRect">
            <a:avLst>
              <a:gd name="adj" fmla="val 360011"/>
            </a:avLst>
          </a:prstGeom>
          <a:solidFill>
            <a:srgbClr val="DADBF1"/>
          </a:solidFill>
          <a:ln w="7620">
            <a:solidFill>
              <a:srgbClr val="C0C1D7"/>
            </a:solidFill>
            <a:prstDash val="solid"/>
          </a:ln>
        </p:spPr>
        <p:txBody>
          <a:bodyPr wrap="square">
            <a:spAutoFit/>
          </a:bodyPr>
          <a:lstStyle/>
          <a:p>
            <a:endParaRPr lang="en-US" sz="2800"/>
          </a:p>
        </p:txBody>
      </p:sp>
      <p:sp>
        <p:nvSpPr>
          <p:cNvPr id="22" name="Text 19"/>
          <p:cNvSpPr/>
          <p:nvPr/>
        </p:nvSpPr>
        <p:spPr>
          <a:xfrm>
            <a:off x="784376" y="7297958"/>
            <a:ext cx="205771" cy="492443"/>
          </a:xfrm>
          <a:prstGeom prst="rect">
            <a:avLst/>
          </a:prstGeom>
          <a:noFill/>
          <a:ln/>
        </p:spPr>
        <p:txBody>
          <a:bodyPr wrap="square" lIns="0" tIns="0" rIns="0" bIns="0" rtlCol="0" anchor="t">
            <a:spAutoFit/>
          </a:bodyPr>
          <a:lstStyle/>
          <a:p>
            <a:pPr marL="0" indent="0" algn="l">
              <a:buNone/>
            </a:pPr>
            <a:r>
              <a:rPr lang="en-US" sz="3200" b="1" dirty="0">
                <a:solidFill>
                  <a:srgbClr val="272525"/>
                </a:solidFill>
                <a:latin typeface="Inter Bold" pitchFamily="34" charset="0"/>
                <a:ea typeface="Inter Bold" pitchFamily="34" charset="-122"/>
                <a:cs typeface="Inter Bold" pitchFamily="34" charset="-120"/>
              </a:rPr>
              <a:t>5</a:t>
            </a:r>
            <a:endParaRPr lang="en-US" sz="3200" dirty="0"/>
          </a:p>
        </p:txBody>
      </p:sp>
      <p:sp>
        <p:nvSpPr>
          <p:cNvPr id="23" name="Text 20"/>
          <p:cNvSpPr/>
          <p:nvPr/>
        </p:nvSpPr>
        <p:spPr>
          <a:xfrm>
            <a:off x="1349049" y="7189649"/>
            <a:ext cx="3957877" cy="369332"/>
          </a:xfrm>
          <a:prstGeom prst="rect">
            <a:avLst/>
          </a:prstGeom>
          <a:noFill/>
          <a:ln/>
        </p:spPr>
        <p:txBody>
          <a:bodyPr wrap="square" lIns="0" tIns="0" rIns="0" bIns="0" rtlCol="0" anchor="t">
            <a:spAutoFit/>
          </a:bodyPr>
          <a:lstStyle/>
          <a:p>
            <a:pPr marL="0" indent="0" algn="l">
              <a:buNone/>
            </a:pPr>
            <a:r>
              <a:rPr lang="en-US" sz="2400" b="1" dirty="0">
                <a:solidFill>
                  <a:srgbClr val="272525"/>
                </a:solidFill>
                <a:latin typeface="Inter Bold" pitchFamily="34" charset="0"/>
                <a:ea typeface="Inter Bold" pitchFamily="34" charset="-122"/>
                <a:cs typeface="Inter Bold" pitchFamily="34" charset="-120"/>
              </a:rPr>
              <a:t>Feedback Loop</a:t>
            </a:r>
            <a:endParaRPr lang="en-US" sz="2400" dirty="0"/>
          </a:p>
        </p:txBody>
      </p:sp>
      <p:sp>
        <p:nvSpPr>
          <p:cNvPr id="24" name="Text 21"/>
          <p:cNvSpPr/>
          <p:nvPr/>
        </p:nvSpPr>
        <p:spPr>
          <a:xfrm>
            <a:off x="1349049" y="7556718"/>
            <a:ext cx="6724139" cy="276999"/>
          </a:xfrm>
          <a:prstGeom prst="rect">
            <a:avLst/>
          </a:prstGeom>
          <a:noFill/>
          <a:ln/>
        </p:spPr>
        <p:txBody>
          <a:bodyPr wrap="square" lIns="0" tIns="0" rIns="0" bIns="0" rtlCol="0" anchor="t">
            <a:spAutoFit/>
          </a:bodyPr>
          <a:lstStyle/>
          <a:p>
            <a:pPr marL="0" indent="0" algn="l">
              <a:buNone/>
            </a:pPr>
            <a:r>
              <a:rPr lang="en-US" dirty="0">
                <a:solidFill>
                  <a:srgbClr val="272525"/>
                </a:solidFill>
                <a:latin typeface="Inter" pitchFamily="34" charset="0"/>
                <a:ea typeface="Inter" pitchFamily="34" charset="-122"/>
                <a:cs typeface="Inter" pitchFamily="34" charset="-120"/>
              </a:rPr>
              <a:t>Post-event ratings and feedback improve future matches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2422565"/>
          </a:xfrm>
          <a:prstGeom prst="rect">
            <a:avLst/>
          </a:prstGeom>
        </p:spPr>
      </p:pic>
      <p:sp>
        <p:nvSpPr>
          <p:cNvPr id="3" name="Text 0"/>
          <p:cNvSpPr/>
          <p:nvPr/>
        </p:nvSpPr>
        <p:spPr>
          <a:xfrm>
            <a:off x="775216" y="2966918"/>
            <a:ext cx="10959227" cy="605552"/>
          </a:xfrm>
          <a:prstGeom prst="rect">
            <a:avLst/>
          </a:prstGeom>
          <a:noFill/>
          <a:ln/>
        </p:spPr>
        <p:txBody>
          <a:bodyPr wrap="none" lIns="0" tIns="0" rIns="0" bIns="0" rtlCol="0" anchor="t"/>
          <a:lstStyle/>
          <a:p>
            <a:pPr marL="0" indent="0" algn="l">
              <a:lnSpc>
                <a:spcPts val="4750"/>
              </a:lnSpc>
              <a:buNone/>
            </a:pPr>
            <a:r>
              <a:rPr lang="en-US" sz="3800" b="1" dirty="0">
                <a:solidFill>
                  <a:srgbClr val="000000"/>
                </a:solidFill>
                <a:latin typeface="Inter Bold" pitchFamily="34" charset="0"/>
                <a:ea typeface="Inter Bold" pitchFamily="34" charset="-122"/>
                <a:cs typeface="Inter Bold" pitchFamily="34" charset="-120"/>
              </a:rPr>
              <a:t>Implementation Framework: Phased Approach</a:t>
            </a:r>
            <a:endParaRPr lang="en-US" sz="3800" dirty="0"/>
          </a:p>
        </p:txBody>
      </p:sp>
      <p:pic>
        <p:nvPicPr>
          <p:cNvPr id="4"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216" y="4444484"/>
            <a:ext cx="4230767" cy="1143000"/>
          </a:xfrm>
          <a:prstGeom prst="rect">
            <a:avLst/>
          </a:prstGeom>
        </p:spPr>
      </p:pic>
      <p:sp>
        <p:nvSpPr>
          <p:cNvPr id="5" name="Text 1"/>
          <p:cNvSpPr/>
          <p:nvPr/>
        </p:nvSpPr>
        <p:spPr>
          <a:xfrm>
            <a:off x="968931" y="5219581"/>
            <a:ext cx="3843338" cy="605552"/>
          </a:xfrm>
          <a:prstGeom prst="rect">
            <a:avLst/>
          </a:prstGeom>
          <a:noFill/>
          <a:ln/>
        </p:spPr>
        <p:txBody>
          <a:bodyPr wrap="square" lIns="0" tIns="0" rIns="0" bIns="0" rtlCol="0" anchor="t"/>
          <a:lstStyle/>
          <a:p>
            <a:pPr marL="0" indent="0" algn="l">
              <a:lnSpc>
                <a:spcPts val="2350"/>
              </a:lnSpc>
              <a:buNone/>
            </a:pPr>
            <a:r>
              <a:rPr lang="en-US" sz="2400" b="1" dirty="0">
                <a:solidFill>
                  <a:srgbClr val="272525"/>
                </a:solidFill>
                <a:latin typeface="Inter Bold" pitchFamily="34" charset="0"/>
                <a:ea typeface="Inter Bold" pitchFamily="34" charset="-122"/>
                <a:cs typeface="Inter Bold" pitchFamily="34" charset="-120"/>
              </a:rPr>
              <a:t>Phase 1: Foundation</a:t>
            </a:r>
            <a:endParaRPr lang="en-US" sz="2400" dirty="0"/>
          </a:p>
        </p:txBody>
      </p:sp>
      <p:sp>
        <p:nvSpPr>
          <p:cNvPr id="6" name="Text 2"/>
          <p:cNvSpPr/>
          <p:nvPr/>
        </p:nvSpPr>
        <p:spPr>
          <a:xfrm>
            <a:off x="968931" y="5941338"/>
            <a:ext cx="3843338" cy="1550194"/>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Inter" pitchFamily="34" charset="0"/>
                <a:ea typeface="Inter" pitchFamily="34" charset="-122"/>
                <a:cs typeface="Inter" pitchFamily="34" charset="-120"/>
              </a:rPr>
              <a:t>Deploy ADMA self-assessment tool, launch Vulnerable Groups Scanner (rapid version), establish Good Practices database with 30 initial practices, and create basic Progress Dashboard.</a:t>
            </a:r>
            <a:endParaRPr lang="en-US" dirty="0"/>
          </a:p>
        </p:txBody>
      </p:sp>
      <p:pic>
        <p:nvPicPr>
          <p:cNvPr id="7" name="Image 2"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9698" y="4153733"/>
            <a:ext cx="4230886" cy="1143000"/>
          </a:xfrm>
          <a:prstGeom prst="rect">
            <a:avLst/>
          </a:prstGeom>
        </p:spPr>
      </p:pic>
      <p:sp>
        <p:nvSpPr>
          <p:cNvPr id="8" name="Text 3"/>
          <p:cNvSpPr/>
          <p:nvPr/>
        </p:nvSpPr>
        <p:spPr>
          <a:xfrm>
            <a:off x="5393412" y="4928830"/>
            <a:ext cx="3843457" cy="605552"/>
          </a:xfrm>
          <a:prstGeom prst="rect">
            <a:avLst/>
          </a:prstGeom>
          <a:noFill/>
          <a:ln/>
        </p:spPr>
        <p:txBody>
          <a:bodyPr wrap="square" lIns="0" tIns="0" rIns="0" bIns="0" rtlCol="0" anchor="t"/>
          <a:lstStyle/>
          <a:p>
            <a:pPr marL="0" indent="0" algn="l">
              <a:lnSpc>
                <a:spcPts val="2350"/>
              </a:lnSpc>
              <a:buNone/>
            </a:pPr>
            <a:r>
              <a:rPr lang="en-US" sz="2400" b="1" dirty="0">
                <a:solidFill>
                  <a:srgbClr val="272525"/>
                </a:solidFill>
                <a:latin typeface="Inter Bold" pitchFamily="34" charset="0"/>
                <a:ea typeface="Inter Bold" pitchFamily="34" charset="-122"/>
                <a:cs typeface="Inter Bold" pitchFamily="34" charset="-120"/>
              </a:rPr>
              <a:t>Phase 2: Expansion</a:t>
            </a:r>
            <a:endParaRPr lang="en-US" sz="2400" dirty="0"/>
          </a:p>
        </p:txBody>
      </p:sp>
      <p:sp>
        <p:nvSpPr>
          <p:cNvPr id="9" name="Text 4"/>
          <p:cNvSpPr/>
          <p:nvPr/>
        </p:nvSpPr>
        <p:spPr>
          <a:xfrm>
            <a:off x="5393412" y="5650587"/>
            <a:ext cx="3843457" cy="1550194"/>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Inter" pitchFamily="34" charset="0"/>
                <a:ea typeface="Inter" pitchFamily="34" charset="-122"/>
                <a:cs typeface="Inter" pitchFamily="34" charset="-120"/>
              </a:rPr>
              <a:t>Full ADMA with all 3 assessment levels, comprehensive Scanner with surveys, Good Practices Matcher with AI recommendations, full Dashboard with all KPIs, and complete Replication Toolkit.</a:t>
            </a:r>
            <a:endParaRPr lang="en-US" dirty="0"/>
          </a:p>
        </p:txBody>
      </p:sp>
      <p:pic>
        <p:nvPicPr>
          <p:cNvPr id="10" name="Image 3"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4298" y="3863102"/>
            <a:ext cx="4230886" cy="1143000"/>
          </a:xfrm>
          <a:prstGeom prst="rect">
            <a:avLst/>
          </a:prstGeom>
        </p:spPr>
      </p:pic>
      <p:sp>
        <p:nvSpPr>
          <p:cNvPr id="11" name="Text 5"/>
          <p:cNvSpPr/>
          <p:nvPr/>
        </p:nvSpPr>
        <p:spPr>
          <a:xfrm>
            <a:off x="9818013" y="4638199"/>
            <a:ext cx="3843457" cy="605552"/>
          </a:xfrm>
          <a:prstGeom prst="rect">
            <a:avLst/>
          </a:prstGeom>
          <a:noFill/>
          <a:ln/>
        </p:spPr>
        <p:txBody>
          <a:bodyPr wrap="square" lIns="0" tIns="0" rIns="0" bIns="0" rtlCol="0" anchor="t"/>
          <a:lstStyle/>
          <a:p>
            <a:pPr marL="0" indent="0" algn="l">
              <a:lnSpc>
                <a:spcPts val="2350"/>
              </a:lnSpc>
              <a:buNone/>
            </a:pPr>
            <a:r>
              <a:rPr lang="en-US" sz="2400" b="1" dirty="0">
                <a:solidFill>
                  <a:srgbClr val="272525"/>
                </a:solidFill>
                <a:latin typeface="Inter Bold" pitchFamily="34" charset="0"/>
                <a:ea typeface="Inter Bold" pitchFamily="34" charset="-122"/>
                <a:cs typeface="Inter Bold" pitchFamily="34" charset="-120"/>
              </a:rPr>
              <a:t>Phase 3: Maturation </a:t>
            </a:r>
            <a:endParaRPr lang="en-US" sz="2400" dirty="0"/>
          </a:p>
        </p:txBody>
      </p:sp>
      <p:sp>
        <p:nvSpPr>
          <p:cNvPr id="12" name="Text 6"/>
          <p:cNvSpPr/>
          <p:nvPr/>
        </p:nvSpPr>
        <p:spPr>
          <a:xfrm>
            <a:off x="9818013" y="5359956"/>
            <a:ext cx="3843457" cy="1240155"/>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Inter" pitchFamily="34" charset="0"/>
                <a:ea typeface="Inter" pitchFamily="34" charset="-122"/>
                <a:cs typeface="Inter" pitchFamily="34" charset="-120"/>
              </a:rPr>
              <a:t>Predictive analytics models, advanced AI features, platform integrations, and sustainability planning for long-term operation.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3" name="Text 0"/>
          <p:cNvSpPr/>
          <p:nvPr/>
        </p:nvSpPr>
        <p:spPr>
          <a:xfrm>
            <a:off x="498396" y="2196584"/>
            <a:ext cx="5796677" cy="389453"/>
          </a:xfrm>
          <a:prstGeom prst="rect">
            <a:avLst/>
          </a:prstGeom>
          <a:noFill/>
          <a:ln/>
        </p:spPr>
        <p:txBody>
          <a:bodyPr wrap="none" lIns="0" tIns="0" rIns="0" bIns="0" rtlCol="0" anchor="t"/>
          <a:lstStyle/>
          <a:p>
            <a:pPr marL="0" indent="0" algn="l">
              <a:lnSpc>
                <a:spcPts val="3050"/>
              </a:lnSpc>
              <a:buNone/>
            </a:pPr>
            <a:r>
              <a:rPr lang="en-US" sz="2450" b="1" dirty="0">
                <a:solidFill>
                  <a:srgbClr val="000000"/>
                </a:solidFill>
                <a:latin typeface="Inter Bold" pitchFamily="34" charset="0"/>
                <a:ea typeface="Inter Bold" pitchFamily="34" charset="-122"/>
                <a:cs typeface="Inter Bold" pitchFamily="34" charset="-120"/>
              </a:rPr>
              <a:t>Benefits for the Municipality of Egaleo</a:t>
            </a:r>
            <a:endParaRPr lang="en-US" sz="2450" dirty="0"/>
          </a:p>
        </p:txBody>
      </p:sp>
      <p:sp>
        <p:nvSpPr>
          <p:cNvPr id="4" name="Text 1"/>
          <p:cNvSpPr/>
          <p:nvPr/>
        </p:nvSpPr>
        <p:spPr>
          <a:xfrm>
            <a:off x="7068558" y="2092225"/>
            <a:ext cx="7156301" cy="830997"/>
          </a:xfrm>
          <a:prstGeom prst="rect">
            <a:avLst/>
          </a:prstGeom>
          <a:noFill/>
          <a:ln/>
        </p:spPr>
        <p:txBody>
          <a:bodyPr wrap="square" lIns="0" tIns="0" rIns="0" bIns="0" rtlCol="0" anchor="t">
            <a:spAutoFit/>
          </a:bodyPr>
          <a:lstStyle/>
          <a:p>
            <a:pPr marL="0" indent="0" algn="l">
              <a:buNone/>
            </a:pPr>
            <a:r>
              <a:rPr lang="en-US" dirty="0">
                <a:solidFill>
                  <a:schemeClr val="accent1">
                    <a:lumMod val="75000"/>
                  </a:schemeClr>
                </a:solidFill>
                <a:latin typeface="Inter" pitchFamily="34" charset="0"/>
                <a:ea typeface="Inter" pitchFamily="34" charset="-122"/>
                <a:cs typeface="Inter" pitchFamily="34" charset="-120"/>
              </a:rPr>
              <a:t>As a PADRION partner focused on digitization for vulnerable groups and culture, Egaleo stands to gain concrete benefits from these digital solutions.</a:t>
            </a:r>
            <a:endParaRPr lang="en-US" dirty="0">
              <a:solidFill>
                <a:schemeClr val="accent1">
                  <a:lumMod val="75000"/>
                </a:schemeClr>
              </a:solidFill>
            </a:endParaRPr>
          </a:p>
        </p:txBody>
      </p:sp>
      <p:sp>
        <p:nvSpPr>
          <p:cNvPr id="5" name="Shape 2"/>
          <p:cNvSpPr/>
          <p:nvPr/>
        </p:nvSpPr>
        <p:spPr>
          <a:xfrm>
            <a:off x="7345425" y="3112532"/>
            <a:ext cx="15240" cy="4478060"/>
          </a:xfrm>
          <a:prstGeom prst="roundRect">
            <a:avLst>
              <a:gd name="adj" fmla="val 343453"/>
            </a:avLst>
          </a:prstGeom>
          <a:solidFill>
            <a:srgbClr val="C0C1D7"/>
          </a:solidFill>
          <a:ln/>
        </p:spPr>
        <p:txBody>
          <a:bodyPr/>
          <a:lstStyle/>
          <a:p>
            <a:endParaRPr lang="en-US" sz="4400"/>
          </a:p>
        </p:txBody>
      </p:sp>
      <p:sp>
        <p:nvSpPr>
          <p:cNvPr id="6" name="Shape 3"/>
          <p:cNvSpPr/>
          <p:nvPr/>
        </p:nvSpPr>
        <p:spPr>
          <a:xfrm>
            <a:off x="459092" y="3005517"/>
            <a:ext cx="6816804" cy="1710843"/>
          </a:xfrm>
          <a:prstGeom prst="roundRect">
            <a:avLst>
              <a:gd name="adj" fmla="val 5612"/>
            </a:avLst>
          </a:prstGeom>
          <a:solidFill>
            <a:srgbClr val="DADBF1"/>
          </a:solidFill>
          <a:ln w="7620">
            <a:solidFill>
              <a:srgbClr val="C0C1D7"/>
            </a:solidFill>
            <a:prstDash val="solid"/>
          </a:ln>
        </p:spPr>
        <p:txBody>
          <a:bodyPr/>
          <a:lstStyle/>
          <a:p>
            <a:endParaRPr lang="en-US" sz="4400"/>
          </a:p>
        </p:txBody>
      </p:sp>
      <p:sp>
        <p:nvSpPr>
          <p:cNvPr id="7" name="Text 4"/>
          <p:cNvSpPr/>
          <p:nvPr/>
        </p:nvSpPr>
        <p:spPr>
          <a:xfrm>
            <a:off x="5058163" y="3094650"/>
            <a:ext cx="1948815" cy="194667"/>
          </a:xfrm>
          <a:prstGeom prst="rect">
            <a:avLst/>
          </a:prstGeom>
          <a:noFill/>
          <a:ln/>
        </p:spPr>
        <p:txBody>
          <a:bodyPr wrap="none" lIns="0" tIns="0" rIns="0" bIns="0" rtlCol="0" anchor="t"/>
          <a:lstStyle/>
          <a:p>
            <a:pPr marL="0" indent="0" algn="r">
              <a:buNone/>
            </a:pPr>
            <a:r>
              <a:rPr lang="en-US" sz="2400" b="1" dirty="0">
                <a:solidFill>
                  <a:srgbClr val="272525"/>
                </a:solidFill>
                <a:latin typeface="Inter Bold" pitchFamily="34" charset="0"/>
                <a:ea typeface="Inter Bold" pitchFamily="34" charset="-122"/>
                <a:cs typeface="Inter Bold" pitchFamily="34" charset="-120"/>
              </a:rPr>
              <a:t>Evidence-Based Planning</a:t>
            </a:r>
            <a:endParaRPr lang="en-US" sz="2400" dirty="0"/>
          </a:p>
        </p:txBody>
      </p:sp>
      <p:sp>
        <p:nvSpPr>
          <p:cNvPr id="8" name="Text 5"/>
          <p:cNvSpPr/>
          <p:nvPr/>
        </p:nvSpPr>
        <p:spPr>
          <a:xfrm>
            <a:off x="615315" y="3514130"/>
            <a:ext cx="6560106" cy="398859"/>
          </a:xfrm>
          <a:prstGeom prst="rect">
            <a:avLst/>
          </a:prstGeom>
          <a:noFill/>
          <a:ln/>
        </p:spPr>
        <p:txBody>
          <a:bodyPr wrap="square" lIns="0" tIns="0" rIns="0" bIns="0" rtlCol="0" anchor="t"/>
          <a:lstStyle/>
          <a:p>
            <a:pPr marL="0" indent="0" algn="r">
              <a:buNone/>
            </a:pPr>
            <a:r>
              <a:rPr lang="en-US" dirty="0">
                <a:solidFill>
                  <a:srgbClr val="272525"/>
                </a:solidFill>
                <a:latin typeface="Inter" pitchFamily="34" charset="0"/>
                <a:ea typeface="Inter" pitchFamily="34" charset="-122"/>
                <a:cs typeface="Inter" pitchFamily="34" charset="-120"/>
              </a:rPr>
              <a:t>Baseline measurement of current digital maturity, specific data on digital exclusion among vulnerable residents, </a:t>
            </a:r>
            <a:r>
              <a:rPr lang="en-US" b="1" dirty="0">
                <a:solidFill>
                  <a:srgbClr val="272525"/>
                </a:solidFill>
                <a:latin typeface="Inter" pitchFamily="34" charset="0"/>
                <a:ea typeface="Inter" pitchFamily="34" charset="-122"/>
                <a:cs typeface="Inter" pitchFamily="34" charset="-120"/>
              </a:rPr>
              <a:t>prioritized action recommendations </a:t>
            </a:r>
            <a:r>
              <a:rPr lang="en-US" dirty="0">
                <a:solidFill>
                  <a:srgbClr val="272525"/>
                </a:solidFill>
                <a:latin typeface="Inter" pitchFamily="34" charset="0"/>
                <a:ea typeface="Inter" pitchFamily="34" charset="-122"/>
                <a:cs typeface="Inter" pitchFamily="34" charset="-120"/>
              </a:rPr>
              <a:t>based on local gaps, and benchmarking against similar municipalities.</a:t>
            </a:r>
            <a:endParaRPr lang="en-US" dirty="0"/>
          </a:p>
        </p:txBody>
      </p:sp>
      <p:sp>
        <p:nvSpPr>
          <p:cNvPr id="9" name="Shape 6"/>
          <p:cNvSpPr/>
          <p:nvPr/>
        </p:nvSpPr>
        <p:spPr>
          <a:xfrm>
            <a:off x="7430915" y="4006516"/>
            <a:ext cx="6816804" cy="1796471"/>
          </a:xfrm>
          <a:prstGeom prst="rect">
            <a:avLst/>
          </a:prstGeom>
          <a:solidFill>
            <a:srgbClr val="DADBF1"/>
          </a:solidFill>
          <a:ln w="7620">
            <a:solidFill>
              <a:srgbClr val="C0C1D7"/>
            </a:solidFill>
            <a:prstDash val="solid"/>
          </a:ln>
        </p:spPr>
        <p:txBody>
          <a:bodyPr/>
          <a:lstStyle/>
          <a:p>
            <a:endParaRPr lang="en-US" sz="4400"/>
          </a:p>
        </p:txBody>
      </p:sp>
      <p:sp>
        <p:nvSpPr>
          <p:cNvPr id="10" name="Text 7"/>
          <p:cNvSpPr/>
          <p:nvPr/>
        </p:nvSpPr>
        <p:spPr>
          <a:xfrm>
            <a:off x="7531390" y="4109970"/>
            <a:ext cx="2073950" cy="194667"/>
          </a:xfrm>
          <a:prstGeom prst="rect">
            <a:avLst/>
          </a:prstGeom>
          <a:noFill/>
          <a:ln/>
        </p:spPr>
        <p:txBody>
          <a:bodyPr wrap="none" lIns="0" tIns="0" rIns="0" bIns="0" rtlCol="0" anchor="t"/>
          <a:lstStyle/>
          <a:p>
            <a:pPr marL="0" indent="0" algn="l">
              <a:buNone/>
            </a:pPr>
            <a:r>
              <a:rPr lang="en-US" sz="2400" b="1" dirty="0">
                <a:solidFill>
                  <a:srgbClr val="272525"/>
                </a:solidFill>
                <a:latin typeface="Inter Bold" pitchFamily="34" charset="0"/>
                <a:ea typeface="Inter Bold" pitchFamily="34" charset="-122"/>
                <a:cs typeface="Inter Bold" pitchFamily="34" charset="-120"/>
              </a:rPr>
              <a:t>Access to Proven Solutions</a:t>
            </a:r>
            <a:endParaRPr lang="en-US" sz="2400" dirty="0"/>
          </a:p>
        </p:txBody>
      </p:sp>
      <p:sp>
        <p:nvSpPr>
          <p:cNvPr id="11" name="Text 8"/>
          <p:cNvSpPr/>
          <p:nvPr/>
        </p:nvSpPr>
        <p:spPr>
          <a:xfrm>
            <a:off x="7555454" y="4695944"/>
            <a:ext cx="6560106" cy="398859"/>
          </a:xfrm>
          <a:prstGeom prst="rect">
            <a:avLst/>
          </a:prstGeom>
          <a:noFill/>
          <a:ln/>
        </p:spPr>
        <p:txBody>
          <a:bodyPr wrap="square" lIns="0" tIns="0" rIns="0" bIns="0" rtlCol="0" anchor="t"/>
          <a:lstStyle/>
          <a:p>
            <a:pPr marL="0" indent="0" algn="l">
              <a:buNone/>
            </a:pPr>
            <a:r>
              <a:rPr lang="en-US" dirty="0">
                <a:solidFill>
                  <a:srgbClr val="272525"/>
                </a:solidFill>
                <a:latin typeface="Inter" pitchFamily="34" charset="0"/>
                <a:ea typeface="Inter" pitchFamily="34" charset="-122"/>
                <a:cs typeface="Inter" pitchFamily="34" charset="-120"/>
              </a:rPr>
              <a:t>Find solutions already tested in cities like Barcelona, Helsinki, Amsterdam, and Bordeaux. Filter by budget, timeline, and target group relevant to Egaleo's context with </a:t>
            </a:r>
            <a:r>
              <a:rPr lang="en-US" b="1" dirty="0">
                <a:solidFill>
                  <a:srgbClr val="272525"/>
                </a:solidFill>
                <a:latin typeface="Inter" pitchFamily="34" charset="0"/>
                <a:ea typeface="Inter" pitchFamily="34" charset="-122"/>
                <a:cs typeface="Inter" pitchFamily="34" charset="-120"/>
              </a:rPr>
              <a:t>step-by-step replication guides</a:t>
            </a:r>
            <a:r>
              <a:rPr lang="en-US" dirty="0">
                <a:solidFill>
                  <a:srgbClr val="272525"/>
                </a:solidFill>
                <a:latin typeface="Inter" pitchFamily="34" charset="0"/>
                <a:ea typeface="Inter" pitchFamily="34" charset="-122"/>
                <a:cs typeface="Inter" pitchFamily="34" charset="-120"/>
              </a:rPr>
              <a:t>.</a:t>
            </a:r>
            <a:endParaRPr lang="en-US" dirty="0"/>
          </a:p>
        </p:txBody>
      </p:sp>
      <p:sp>
        <p:nvSpPr>
          <p:cNvPr id="12" name="Shape 9"/>
          <p:cNvSpPr/>
          <p:nvPr/>
        </p:nvSpPr>
        <p:spPr>
          <a:xfrm>
            <a:off x="459092" y="5403969"/>
            <a:ext cx="6816804" cy="1655604"/>
          </a:xfrm>
          <a:prstGeom prst="roundRect">
            <a:avLst>
              <a:gd name="adj" fmla="val 5612"/>
            </a:avLst>
          </a:prstGeom>
          <a:solidFill>
            <a:srgbClr val="DADBF1"/>
          </a:solidFill>
          <a:ln w="7620">
            <a:solidFill>
              <a:srgbClr val="C0C1D7"/>
            </a:solidFill>
            <a:prstDash val="solid"/>
          </a:ln>
        </p:spPr>
        <p:txBody>
          <a:bodyPr/>
          <a:lstStyle/>
          <a:p>
            <a:endParaRPr lang="en-US" sz="3600"/>
          </a:p>
        </p:txBody>
      </p:sp>
      <p:sp>
        <p:nvSpPr>
          <p:cNvPr id="13" name="Text 10"/>
          <p:cNvSpPr/>
          <p:nvPr/>
        </p:nvSpPr>
        <p:spPr>
          <a:xfrm>
            <a:off x="5534369" y="5475968"/>
            <a:ext cx="1616988" cy="194667"/>
          </a:xfrm>
          <a:prstGeom prst="rect">
            <a:avLst/>
          </a:prstGeom>
          <a:noFill/>
          <a:ln/>
        </p:spPr>
        <p:txBody>
          <a:bodyPr wrap="none" lIns="0" tIns="0" rIns="0" bIns="0" rtlCol="0" anchor="t"/>
          <a:lstStyle/>
          <a:p>
            <a:pPr marL="0" indent="0" algn="r">
              <a:buNone/>
            </a:pPr>
            <a:r>
              <a:rPr lang="en-US" sz="2400" b="1" dirty="0">
                <a:solidFill>
                  <a:srgbClr val="272525"/>
                </a:solidFill>
                <a:latin typeface="Inter Bold" pitchFamily="34" charset="0"/>
                <a:ea typeface="Inter Bold" pitchFamily="34" charset="-122"/>
                <a:cs typeface="Inter Bold" pitchFamily="34" charset="-120"/>
              </a:rPr>
              <a:t>Measurable Progress</a:t>
            </a:r>
            <a:endParaRPr lang="en-US" sz="2400" dirty="0"/>
          </a:p>
        </p:txBody>
      </p:sp>
      <p:sp>
        <p:nvSpPr>
          <p:cNvPr id="14" name="Text 11"/>
          <p:cNvSpPr/>
          <p:nvPr/>
        </p:nvSpPr>
        <p:spPr>
          <a:xfrm>
            <a:off x="615315" y="5877758"/>
            <a:ext cx="6560106" cy="398859"/>
          </a:xfrm>
          <a:prstGeom prst="rect">
            <a:avLst/>
          </a:prstGeom>
          <a:noFill/>
          <a:ln/>
        </p:spPr>
        <p:txBody>
          <a:bodyPr wrap="square" lIns="0" tIns="0" rIns="0" bIns="0" rtlCol="0" anchor="t"/>
          <a:lstStyle/>
          <a:p>
            <a:pPr marL="0" indent="0" algn="r">
              <a:buNone/>
            </a:pPr>
            <a:r>
              <a:rPr lang="en-US" dirty="0">
                <a:solidFill>
                  <a:srgbClr val="272525"/>
                </a:solidFill>
                <a:latin typeface="Inter" pitchFamily="34" charset="0"/>
                <a:ea typeface="Inter" pitchFamily="34" charset="-122"/>
                <a:cs typeface="Inter" pitchFamily="34" charset="-120"/>
              </a:rPr>
              <a:t>Real-time </a:t>
            </a:r>
            <a:r>
              <a:rPr lang="en-US" b="1" dirty="0">
                <a:solidFill>
                  <a:srgbClr val="272525"/>
                </a:solidFill>
                <a:latin typeface="Inter" pitchFamily="34" charset="0"/>
                <a:ea typeface="Inter" pitchFamily="34" charset="-122"/>
                <a:cs typeface="Inter" pitchFamily="34" charset="-120"/>
              </a:rPr>
              <a:t>tracking</a:t>
            </a:r>
            <a:r>
              <a:rPr lang="en-US" dirty="0">
                <a:solidFill>
                  <a:srgbClr val="272525"/>
                </a:solidFill>
                <a:latin typeface="Inter" pitchFamily="34" charset="0"/>
                <a:ea typeface="Inter" pitchFamily="34" charset="-122"/>
                <a:cs typeface="Inter" pitchFamily="34" charset="-120"/>
              </a:rPr>
              <a:t> of digital inclusion improvements, </a:t>
            </a:r>
            <a:r>
              <a:rPr lang="en-US" b="1" dirty="0">
                <a:solidFill>
                  <a:srgbClr val="272525"/>
                </a:solidFill>
                <a:latin typeface="Inter" pitchFamily="34" charset="0"/>
                <a:ea typeface="Inter" pitchFamily="34" charset="-122"/>
                <a:cs typeface="Inter" pitchFamily="34" charset="-120"/>
              </a:rPr>
              <a:t>visibility</a:t>
            </a:r>
            <a:r>
              <a:rPr lang="en-US" dirty="0">
                <a:solidFill>
                  <a:srgbClr val="272525"/>
                </a:solidFill>
                <a:latin typeface="Inter" pitchFamily="34" charset="0"/>
                <a:ea typeface="Inter" pitchFamily="34" charset="-122"/>
                <a:cs typeface="Inter" pitchFamily="34" charset="-120"/>
              </a:rPr>
              <a:t> across PADRION network for shared learning, data for reporting to EU funders, and </a:t>
            </a:r>
            <a:r>
              <a:rPr lang="en-US" b="1" dirty="0">
                <a:solidFill>
                  <a:srgbClr val="272525"/>
                </a:solidFill>
                <a:latin typeface="Inter" pitchFamily="34" charset="0"/>
                <a:ea typeface="Inter" pitchFamily="34" charset="-122"/>
                <a:cs typeface="Inter" pitchFamily="34" charset="-120"/>
              </a:rPr>
              <a:t>evidence of impact </a:t>
            </a:r>
            <a:r>
              <a:rPr lang="en-US" dirty="0">
                <a:solidFill>
                  <a:srgbClr val="272525"/>
                </a:solidFill>
                <a:latin typeface="Inter" pitchFamily="34" charset="0"/>
                <a:ea typeface="Inter" pitchFamily="34" charset="-122"/>
                <a:cs typeface="Inter" pitchFamily="34" charset="-120"/>
              </a:rPr>
              <a:t>for vulnerable citizens.</a:t>
            </a:r>
            <a:endParaRPr lang="en-US" dirty="0"/>
          </a:p>
        </p:txBody>
      </p:sp>
      <p:sp>
        <p:nvSpPr>
          <p:cNvPr id="15" name="Shape 12"/>
          <p:cNvSpPr/>
          <p:nvPr/>
        </p:nvSpPr>
        <p:spPr>
          <a:xfrm>
            <a:off x="7408055" y="6657975"/>
            <a:ext cx="6816804" cy="1571625"/>
          </a:xfrm>
          <a:prstGeom prst="rect">
            <a:avLst/>
          </a:prstGeom>
          <a:solidFill>
            <a:srgbClr val="DADBF1"/>
          </a:solidFill>
          <a:ln w="7620">
            <a:solidFill>
              <a:srgbClr val="C0C1D7"/>
            </a:solidFill>
            <a:prstDash val="solid"/>
          </a:ln>
        </p:spPr>
        <p:txBody>
          <a:bodyPr/>
          <a:lstStyle/>
          <a:p>
            <a:endParaRPr lang="en-US" sz="4400"/>
          </a:p>
        </p:txBody>
      </p:sp>
      <p:sp>
        <p:nvSpPr>
          <p:cNvPr id="16" name="Text 13"/>
          <p:cNvSpPr/>
          <p:nvPr/>
        </p:nvSpPr>
        <p:spPr>
          <a:xfrm>
            <a:off x="7555454" y="6664107"/>
            <a:ext cx="1557695" cy="194667"/>
          </a:xfrm>
          <a:prstGeom prst="rect">
            <a:avLst/>
          </a:prstGeom>
          <a:noFill/>
          <a:ln/>
        </p:spPr>
        <p:txBody>
          <a:bodyPr wrap="none" lIns="0" tIns="0" rIns="0" bIns="0" rtlCol="0" anchor="t"/>
          <a:lstStyle/>
          <a:p>
            <a:pPr marL="0" indent="0" algn="l">
              <a:buNone/>
            </a:pPr>
            <a:r>
              <a:rPr lang="en-US" sz="2400" b="1" dirty="0">
                <a:solidFill>
                  <a:srgbClr val="272525"/>
                </a:solidFill>
                <a:latin typeface="Inter Bold" pitchFamily="34" charset="0"/>
                <a:ea typeface="Inter Bold" pitchFamily="34" charset="-122"/>
                <a:cs typeface="Inter Bold" pitchFamily="34" charset="-120"/>
              </a:rPr>
              <a:t>Network Effects</a:t>
            </a:r>
            <a:endParaRPr lang="en-US" sz="2400" dirty="0"/>
          </a:p>
        </p:txBody>
      </p:sp>
      <p:sp>
        <p:nvSpPr>
          <p:cNvPr id="17" name="Text 14"/>
          <p:cNvSpPr/>
          <p:nvPr/>
        </p:nvSpPr>
        <p:spPr>
          <a:xfrm>
            <a:off x="7555454" y="7059573"/>
            <a:ext cx="6560106" cy="398859"/>
          </a:xfrm>
          <a:prstGeom prst="rect">
            <a:avLst/>
          </a:prstGeom>
          <a:noFill/>
          <a:ln/>
        </p:spPr>
        <p:txBody>
          <a:bodyPr wrap="square" lIns="0" tIns="0" rIns="0" bIns="0" rtlCol="0" anchor="t"/>
          <a:lstStyle/>
          <a:p>
            <a:pPr marL="0" indent="0" algn="l">
              <a:buNone/>
            </a:pPr>
            <a:r>
              <a:rPr lang="en-US" b="1" dirty="0">
                <a:solidFill>
                  <a:srgbClr val="272525"/>
                </a:solidFill>
                <a:latin typeface="Inter" pitchFamily="34" charset="0"/>
                <a:ea typeface="Inter" pitchFamily="34" charset="-122"/>
                <a:cs typeface="Inter" pitchFamily="34" charset="-120"/>
              </a:rPr>
              <a:t>Peer learning </a:t>
            </a:r>
            <a:r>
              <a:rPr lang="en-US" dirty="0">
                <a:solidFill>
                  <a:srgbClr val="272525"/>
                </a:solidFill>
                <a:latin typeface="Inter" pitchFamily="34" charset="0"/>
                <a:ea typeface="Inter" pitchFamily="34" charset="-122"/>
                <a:cs typeface="Inter" pitchFamily="34" charset="-120"/>
              </a:rPr>
              <a:t>from 9 partner organizations across 7 countries, shared resources and expertise, collective voice in EU digital inclusion policy, and potential for joint funding applications.</a:t>
            </a:r>
            <a:endParaRPr lang="en-US" dirty="0"/>
          </a:p>
        </p:txBody>
      </p:sp>
      <p:pic>
        <p:nvPicPr>
          <p:cNvPr id="22" name="Picture 21">
            <a:extLst>
              <a:ext uri="{FF2B5EF4-FFF2-40B4-BE49-F238E27FC236}">
                <a16:creationId xmlns:a16="http://schemas.microsoft.com/office/drawing/2014/main" id="{1E829235-4434-ACA6-D242-69AE06D781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73" y="74665"/>
            <a:ext cx="13736967" cy="18038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323856"/>
            <a:ext cx="9539288"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Expected Outcomes for Egaleo Citizens</a:t>
            </a:r>
            <a:endParaRPr lang="en-US" sz="3900" dirty="0"/>
          </a:p>
        </p:txBody>
      </p:sp>
      <p:sp>
        <p:nvSpPr>
          <p:cNvPr id="3" name="Text 1"/>
          <p:cNvSpPr/>
          <p:nvPr/>
        </p:nvSpPr>
        <p:spPr>
          <a:xfrm>
            <a:off x="2551748" y="2637234"/>
            <a:ext cx="2480905" cy="310158"/>
          </a:xfrm>
          <a:prstGeom prst="rect">
            <a:avLst/>
          </a:prstGeom>
          <a:noFill/>
          <a:ln/>
        </p:spPr>
        <p:txBody>
          <a:bodyPr wrap="none" lIns="0" tIns="0" rIns="0" bIns="0" rtlCol="0" anchor="t"/>
          <a:lstStyle/>
          <a:p>
            <a:pPr marL="0" indent="0" algn="r">
              <a:lnSpc>
                <a:spcPts val="2400"/>
              </a:lnSpc>
              <a:buNone/>
            </a:pPr>
            <a:r>
              <a:rPr lang="en-US" sz="1950" b="1" dirty="0">
                <a:solidFill>
                  <a:srgbClr val="272525"/>
                </a:solidFill>
                <a:latin typeface="Inter Bold" pitchFamily="34" charset="0"/>
                <a:ea typeface="Inter Bold" pitchFamily="34" charset="-122"/>
                <a:cs typeface="Inter Bold" pitchFamily="34" charset="-120"/>
              </a:rPr>
              <a:t>Elderly Residents</a:t>
            </a:r>
            <a:endParaRPr lang="en-US" sz="1950" dirty="0"/>
          </a:p>
        </p:txBody>
      </p:sp>
      <p:sp>
        <p:nvSpPr>
          <p:cNvPr id="4" name="Text 2"/>
          <p:cNvSpPr/>
          <p:nvPr/>
        </p:nvSpPr>
        <p:spPr>
          <a:xfrm>
            <a:off x="793790" y="3066455"/>
            <a:ext cx="4238863" cy="1270159"/>
          </a:xfrm>
          <a:prstGeom prst="rect">
            <a:avLst/>
          </a:prstGeom>
          <a:noFill/>
          <a:ln/>
        </p:spPr>
        <p:txBody>
          <a:bodyPr wrap="square" lIns="0" tIns="0" rIns="0" bIns="0" rtlCol="0" anchor="t"/>
          <a:lstStyle/>
          <a:p>
            <a:pPr marL="0" indent="0" algn="r">
              <a:lnSpc>
                <a:spcPts val="2500"/>
              </a:lnSpc>
              <a:buNone/>
            </a:pPr>
            <a:r>
              <a:rPr lang="en-US" dirty="0">
                <a:solidFill>
                  <a:srgbClr val="272525"/>
                </a:solidFill>
                <a:latin typeface="Inter" pitchFamily="34" charset="0"/>
                <a:ea typeface="Inter" pitchFamily="34" charset="-122"/>
                <a:cs typeface="Inter" pitchFamily="34" charset="-120"/>
              </a:rPr>
              <a:t>Improved access to municipal e-services, digital literacy training opportunities, volunteer companion support for cultural participation</a:t>
            </a:r>
            <a:endParaRPr lang="en-US" dirty="0"/>
          </a:p>
        </p:txBody>
      </p:sp>
      <p:pic>
        <p:nvPicPr>
          <p:cNvPr id="5"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2653" y="2340769"/>
            <a:ext cx="4564975" cy="4564975"/>
          </a:xfrm>
          <a:prstGeom prst="rect">
            <a:avLst/>
          </a:prstGeom>
        </p:spPr>
      </p:pic>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4305" y="3652421"/>
            <a:ext cx="279083" cy="279083"/>
          </a:xfrm>
          <a:prstGeom prst="rect">
            <a:avLst/>
          </a:prstGeom>
        </p:spPr>
      </p:pic>
      <p:sp>
        <p:nvSpPr>
          <p:cNvPr id="7" name="Text 3"/>
          <p:cNvSpPr/>
          <p:nvPr/>
        </p:nvSpPr>
        <p:spPr>
          <a:xfrm>
            <a:off x="9597628" y="2637234"/>
            <a:ext cx="2802969" cy="310158"/>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Inter Bold" pitchFamily="34" charset="0"/>
                <a:ea typeface="Inter Bold" pitchFamily="34" charset="-122"/>
                <a:cs typeface="Inter Bold" pitchFamily="34" charset="-120"/>
              </a:rPr>
              <a:t>People with Disabilities</a:t>
            </a:r>
            <a:endParaRPr lang="en-US" sz="1950" dirty="0"/>
          </a:p>
        </p:txBody>
      </p:sp>
      <p:sp>
        <p:nvSpPr>
          <p:cNvPr id="8" name="Text 4"/>
          <p:cNvSpPr/>
          <p:nvPr/>
        </p:nvSpPr>
        <p:spPr>
          <a:xfrm>
            <a:off x="9597628" y="3066455"/>
            <a:ext cx="4238982" cy="127015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Accessible municipal website and services, cultural venues with digital accessibility features, communication aids including sign language and audio description</a:t>
            </a:r>
            <a:endParaRPr lang="en-US" dirty="0"/>
          </a:p>
        </p:txBody>
      </p:sp>
      <p:pic>
        <p:nvPicPr>
          <p:cNvPr id="9" name="Image 2"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2653" y="2340769"/>
            <a:ext cx="4564975" cy="4564975"/>
          </a:xfrm>
          <a:prstGeom prst="rect">
            <a:avLst/>
          </a:prstGeom>
        </p:spPr>
      </p:pic>
      <p:pic>
        <p:nvPicPr>
          <p:cNvPr id="10"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6655" y="3652421"/>
            <a:ext cx="279083" cy="279083"/>
          </a:xfrm>
          <a:prstGeom prst="rect">
            <a:avLst/>
          </a:prstGeom>
        </p:spPr>
      </p:pic>
      <p:sp>
        <p:nvSpPr>
          <p:cNvPr id="11" name="Text 5"/>
          <p:cNvSpPr/>
          <p:nvPr/>
        </p:nvSpPr>
        <p:spPr>
          <a:xfrm>
            <a:off x="9597628" y="5227320"/>
            <a:ext cx="2514719" cy="310158"/>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Inter Bold" pitchFamily="34" charset="0"/>
                <a:ea typeface="Inter Bold" pitchFamily="34" charset="-122"/>
                <a:cs typeface="Inter Bold" pitchFamily="34" charset="-120"/>
              </a:rPr>
              <a:t>Migrants &amp; Refugees</a:t>
            </a:r>
            <a:endParaRPr lang="en-US" sz="1950" dirty="0"/>
          </a:p>
        </p:txBody>
      </p:sp>
      <p:sp>
        <p:nvSpPr>
          <p:cNvPr id="12" name="Text 6"/>
          <p:cNvSpPr/>
          <p:nvPr/>
        </p:nvSpPr>
        <p:spPr>
          <a:xfrm>
            <a:off x="9597628" y="5656540"/>
            <a:ext cx="4238982" cy="952619"/>
          </a:xfrm>
          <a:prstGeom prst="rect">
            <a:avLst/>
          </a:prstGeom>
          <a:noFill/>
          <a:ln/>
        </p:spPr>
        <p:txBody>
          <a:bodyPr wrap="square" lIns="0" tIns="0" rIns="0" bIns="0" rtlCol="0" anchor="t"/>
          <a:lstStyle/>
          <a:p>
            <a:pPr marL="0" indent="0" algn="l">
              <a:lnSpc>
                <a:spcPts val="2500"/>
              </a:lnSpc>
              <a:buNone/>
            </a:pPr>
            <a:r>
              <a:rPr lang="en-US" dirty="0">
                <a:solidFill>
                  <a:srgbClr val="272525"/>
                </a:solidFill>
                <a:latin typeface="Inter" pitchFamily="34" charset="0"/>
                <a:ea typeface="Inter" pitchFamily="34" charset="-122"/>
                <a:cs typeface="Inter" pitchFamily="34" charset="-120"/>
              </a:rPr>
              <a:t>Multi-language digital services, culturally appropriate training materials, integration through cultural participation</a:t>
            </a:r>
            <a:endParaRPr lang="en-US" dirty="0"/>
          </a:p>
        </p:txBody>
      </p:sp>
      <p:pic>
        <p:nvPicPr>
          <p:cNvPr id="13" name="Image 4" descr="preencode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32653" y="2340769"/>
            <a:ext cx="4564975" cy="4564975"/>
          </a:xfrm>
          <a:prstGeom prst="rect">
            <a:avLst/>
          </a:prstGeom>
        </p:spPr>
      </p:pic>
      <p:pic>
        <p:nvPicPr>
          <p:cNvPr id="14"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06655" y="5314771"/>
            <a:ext cx="279083" cy="279083"/>
          </a:xfrm>
          <a:prstGeom prst="rect">
            <a:avLst/>
          </a:prstGeom>
        </p:spPr>
      </p:pic>
      <p:sp>
        <p:nvSpPr>
          <p:cNvPr id="15" name="Text 7"/>
          <p:cNvSpPr/>
          <p:nvPr/>
        </p:nvSpPr>
        <p:spPr>
          <a:xfrm>
            <a:off x="2014657" y="5227320"/>
            <a:ext cx="3017996" cy="310158"/>
          </a:xfrm>
          <a:prstGeom prst="rect">
            <a:avLst/>
          </a:prstGeom>
          <a:noFill/>
          <a:ln/>
        </p:spPr>
        <p:txBody>
          <a:bodyPr wrap="none" lIns="0" tIns="0" rIns="0" bIns="0" rtlCol="0" anchor="t"/>
          <a:lstStyle/>
          <a:p>
            <a:pPr marL="0" indent="0" algn="r">
              <a:lnSpc>
                <a:spcPts val="2400"/>
              </a:lnSpc>
              <a:buNone/>
            </a:pPr>
            <a:r>
              <a:rPr lang="en-US" sz="1950" b="1" dirty="0">
                <a:solidFill>
                  <a:srgbClr val="272525"/>
                </a:solidFill>
                <a:latin typeface="Inter Bold" pitchFamily="34" charset="0"/>
                <a:ea typeface="Inter Bold" pitchFamily="34" charset="-122"/>
                <a:cs typeface="Inter Bold" pitchFamily="34" charset="-120"/>
              </a:rPr>
              <a:t>Low-Income Households</a:t>
            </a:r>
            <a:endParaRPr lang="en-US" sz="1950" dirty="0"/>
          </a:p>
        </p:txBody>
      </p:sp>
      <p:sp>
        <p:nvSpPr>
          <p:cNvPr id="16" name="Text 8"/>
          <p:cNvSpPr/>
          <p:nvPr/>
        </p:nvSpPr>
        <p:spPr>
          <a:xfrm>
            <a:off x="793790" y="5656540"/>
            <a:ext cx="4238863" cy="952619"/>
          </a:xfrm>
          <a:prstGeom prst="rect">
            <a:avLst/>
          </a:prstGeom>
          <a:noFill/>
          <a:ln/>
        </p:spPr>
        <p:txBody>
          <a:bodyPr wrap="square" lIns="0" tIns="0" rIns="0" bIns="0" rtlCol="0" anchor="t"/>
          <a:lstStyle/>
          <a:p>
            <a:pPr marL="0" indent="0" algn="r">
              <a:lnSpc>
                <a:spcPts val="2500"/>
              </a:lnSpc>
              <a:buNone/>
            </a:pPr>
            <a:r>
              <a:rPr lang="en-US" dirty="0">
                <a:solidFill>
                  <a:srgbClr val="272525"/>
                </a:solidFill>
                <a:latin typeface="Inter" pitchFamily="34" charset="0"/>
                <a:ea typeface="Inter" pitchFamily="34" charset="-122"/>
                <a:cs typeface="Inter" pitchFamily="34" charset="-120"/>
              </a:rPr>
              <a:t>Community Digital Hubs with free access, simplified service portals reducing barriers, cost-saving through online service access</a:t>
            </a:r>
            <a:endParaRPr lang="en-US" dirty="0"/>
          </a:p>
        </p:txBody>
      </p:sp>
      <p:pic>
        <p:nvPicPr>
          <p:cNvPr id="17" name="Image 6" descr="preencoded.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32653" y="2340769"/>
            <a:ext cx="4564975" cy="4564975"/>
          </a:xfrm>
          <a:prstGeom prst="rect">
            <a:avLst/>
          </a:prstGeom>
        </p:spPr>
      </p:pic>
      <p:pic>
        <p:nvPicPr>
          <p:cNvPr id="18"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44305" y="5314771"/>
            <a:ext cx="279083" cy="2790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36" name="Picture 35" descr="A group of people around a table&#10;&#10;AI-generated content may be incorrect.">
            <a:extLst>
              <a:ext uri="{FF2B5EF4-FFF2-40B4-BE49-F238E27FC236}">
                <a16:creationId xmlns:a16="http://schemas.microsoft.com/office/drawing/2014/main" id="{5FC57EC8-C44C-E07D-34FF-1BFE5A84C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78014" y="134408"/>
            <a:ext cx="4193475" cy="7005889"/>
          </a:xfrm>
          <a:prstGeom prst="rect">
            <a:avLst/>
          </a:prstGeom>
          <a:ln>
            <a:noFill/>
          </a:ln>
          <a:effectLst>
            <a:softEdge rad="112500"/>
          </a:effectLst>
        </p:spPr>
      </p:pic>
      <p:sp>
        <p:nvSpPr>
          <p:cNvPr id="3" name="Text 0"/>
          <p:cNvSpPr/>
          <p:nvPr/>
        </p:nvSpPr>
        <p:spPr>
          <a:xfrm>
            <a:off x="533162" y="366593"/>
            <a:ext cx="5441871" cy="416481"/>
          </a:xfrm>
          <a:prstGeom prst="rect">
            <a:avLst/>
          </a:prstGeom>
          <a:noFill/>
          <a:ln/>
        </p:spPr>
        <p:txBody>
          <a:bodyPr wrap="none" lIns="0" tIns="0" rIns="0" bIns="0" rtlCol="0" anchor="t"/>
          <a:lstStyle/>
          <a:p>
            <a:pPr marL="0" indent="0" algn="l">
              <a:lnSpc>
                <a:spcPts val="3250"/>
              </a:lnSpc>
              <a:buNone/>
            </a:pPr>
            <a:r>
              <a:rPr lang="en-US" sz="2600" b="1" dirty="0">
                <a:solidFill>
                  <a:srgbClr val="000000"/>
                </a:solidFill>
                <a:latin typeface="Inter Bold" pitchFamily="34" charset="0"/>
                <a:ea typeface="Inter Bold" pitchFamily="34" charset="-122"/>
                <a:cs typeface="Inter Bold" pitchFamily="34" charset="-120"/>
              </a:rPr>
              <a:t>Next Steps: From Vision to Action</a:t>
            </a:r>
            <a:endParaRPr lang="en-US" sz="2600" dirty="0"/>
          </a:p>
        </p:txBody>
      </p:sp>
      <p:sp>
        <p:nvSpPr>
          <p:cNvPr id="5" name="Shape 2"/>
          <p:cNvSpPr/>
          <p:nvPr/>
        </p:nvSpPr>
        <p:spPr>
          <a:xfrm>
            <a:off x="299919" y="1234788"/>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6" name="Text 3"/>
          <p:cNvSpPr/>
          <p:nvPr/>
        </p:nvSpPr>
        <p:spPr>
          <a:xfrm>
            <a:off x="349866" y="1259731"/>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1</a:t>
            </a:r>
            <a:endParaRPr lang="en-US" sz="1600" dirty="0"/>
          </a:p>
        </p:txBody>
      </p:sp>
      <p:sp>
        <p:nvSpPr>
          <p:cNvPr id="7" name="Text 4"/>
          <p:cNvSpPr/>
          <p:nvPr/>
        </p:nvSpPr>
        <p:spPr>
          <a:xfrm>
            <a:off x="733068" y="1280508"/>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Assess</a:t>
            </a:r>
            <a:endParaRPr lang="en-US" sz="2000" dirty="0"/>
          </a:p>
        </p:txBody>
      </p:sp>
      <p:sp>
        <p:nvSpPr>
          <p:cNvPr id="8" name="Text 5"/>
          <p:cNvSpPr/>
          <p:nvPr/>
        </p:nvSpPr>
        <p:spPr>
          <a:xfrm>
            <a:off x="733068" y="1568758"/>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Complete ADMA self-assessment to establish baseline digital maturity</a:t>
            </a:r>
            <a:endParaRPr lang="en-US" dirty="0"/>
          </a:p>
        </p:txBody>
      </p:sp>
      <p:sp>
        <p:nvSpPr>
          <p:cNvPr id="9" name="Shape 6"/>
          <p:cNvSpPr/>
          <p:nvPr/>
        </p:nvSpPr>
        <p:spPr>
          <a:xfrm>
            <a:off x="299919" y="2048699"/>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10" name="Text 7"/>
          <p:cNvSpPr/>
          <p:nvPr/>
        </p:nvSpPr>
        <p:spPr>
          <a:xfrm>
            <a:off x="349866" y="2073643"/>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2</a:t>
            </a:r>
            <a:endParaRPr lang="en-US" sz="1600" dirty="0"/>
          </a:p>
        </p:txBody>
      </p:sp>
      <p:sp>
        <p:nvSpPr>
          <p:cNvPr id="11" name="Text 8"/>
          <p:cNvSpPr/>
          <p:nvPr/>
        </p:nvSpPr>
        <p:spPr>
          <a:xfrm>
            <a:off x="733068" y="2094419"/>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Scan</a:t>
            </a:r>
            <a:endParaRPr lang="en-US" sz="2000" dirty="0"/>
          </a:p>
        </p:txBody>
      </p:sp>
      <p:sp>
        <p:nvSpPr>
          <p:cNvPr id="12" name="Text 9"/>
          <p:cNvSpPr/>
          <p:nvPr/>
        </p:nvSpPr>
        <p:spPr>
          <a:xfrm>
            <a:off x="733068" y="2382669"/>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Deploy Vulnerable Groups Scanner to identify priority populations and specific needs</a:t>
            </a:r>
            <a:endParaRPr lang="en-US" dirty="0"/>
          </a:p>
        </p:txBody>
      </p:sp>
      <p:sp>
        <p:nvSpPr>
          <p:cNvPr id="13" name="Shape 10"/>
          <p:cNvSpPr/>
          <p:nvPr/>
        </p:nvSpPr>
        <p:spPr>
          <a:xfrm>
            <a:off x="299919" y="2862610"/>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14" name="Text 11"/>
          <p:cNvSpPr/>
          <p:nvPr/>
        </p:nvSpPr>
        <p:spPr>
          <a:xfrm>
            <a:off x="349866" y="2887554"/>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3</a:t>
            </a:r>
            <a:endParaRPr lang="en-US" sz="1600" dirty="0"/>
          </a:p>
        </p:txBody>
      </p:sp>
      <p:sp>
        <p:nvSpPr>
          <p:cNvPr id="15" name="Text 12"/>
          <p:cNvSpPr/>
          <p:nvPr/>
        </p:nvSpPr>
        <p:spPr>
          <a:xfrm>
            <a:off x="733068" y="2908330"/>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Match</a:t>
            </a:r>
            <a:endParaRPr lang="en-US" sz="2000" dirty="0"/>
          </a:p>
        </p:txBody>
      </p:sp>
      <p:sp>
        <p:nvSpPr>
          <p:cNvPr id="16" name="Text 13"/>
          <p:cNvSpPr/>
          <p:nvPr/>
        </p:nvSpPr>
        <p:spPr>
          <a:xfrm>
            <a:off x="733068" y="3196581"/>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Use Good Practices database to find relevant interventions tested in similar contexts</a:t>
            </a:r>
            <a:endParaRPr lang="en-US" dirty="0"/>
          </a:p>
        </p:txBody>
      </p:sp>
      <p:sp>
        <p:nvSpPr>
          <p:cNvPr id="17" name="Shape 14"/>
          <p:cNvSpPr/>
          <p:nvPr/>
        </p:nvSpPr>
        <p:spPr>
          <a:xfrm>
            <a:off x="299919" y="3676521"/>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18" name="Text 15"/>
          <p:cNvSpPr/>
          <p:nvPr/>
        </p:nvSpPr>
        <p:spPr>
          <a:xfrm>
            <a:off x="349866" y="3701465"/>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4</a:t>
            </a:r>
            <a:endParaRPr lang="en-US" sz="1600" dirty="0"/>
          </a:p>
        </p:txBody>
      </p:sp>
      <p:sp>
        <p:nvSpPr>
          <p:cNvPr id="19" name="Text 16"/>
          <p:cNvSpPr/>
          <p:nvPr/>
        </p:nvSpPr>
        <p:spPr>
          <a:xfrm>
            <a:off x="733068" y="3722241"/>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Plan</a:t>
            </a:r>
            <a:endParaRPr lang="en-US" sz="2400" dirty="0"/>
          </a:p>
        </p:txBody>
      </p:sp>
      <p:sp>
        <p:nvSpPr>
          <p:cNvPr id="20" name="Text 17"/>
          <p:cNvSpPr/>
          <p:nvPr/>
        </p:nvSpPr>
        <p:spPr>
          <a:xfrm>
            <a:off x="733068" y="4010492"/>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Generate Local Digital Agenda using the Builder tool with customized objectives</a:t>
            </a:r>
            <a:endParaRPr lang="en-US" dirty="0"/>
          </a:p>
        </p:txBody>
      </p:sp>
      <p:sp>
        <p:nvSpPr>
          <p:cNvPr id="21" name="Shape 18"/>
          <p:cNvSpPr/>
          <p:nvPr/>
        </p:nvSpPr>
        <p:spPr>
          <a:xfrm>
            <a:off x="299919" y="4490433"/>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22" name="Text 19"/>
          <p:cNvSpPr/>
          <p:nvPr/>
        </p:nvSpPr>
        <p:spPr>
          <a:xfrm>
            <a:off x="349866" y="4515376"/>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5</a:t>
            </a:r>
            <a:endParaRPr lang="en-US" sz="1600" dirty="0"/>
          </a:p>
        </p:txBody>
      </p:sp>
      <p:sp>
        <p:nvSpPr>
          <p:cNvPr id="23" name="Text 20"/>
          <p:cNvSpPr/>
          <p:nvPr/>
        </p:nvSpPr>
        <p:spPr>
          <a:xfrm>
            <a:off x="733068" y="4536153"/>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Implement</a:t>
            </a:r>
            <a:endParaRPr lang="en-US" sz="2000" dirty="0"/>
          </a:p>
        </p:txBody>
      </p:sp>
      <p:sp>
        <p:nvSpPr>
          <p:cNvPr id="24" name="Text 21"/>
          <p:cNvSpPr/>
          <p:nvPr/>
        </p:nvSpPr>
        <p:spPr>
          <a:xfrm>
            <a:off x="733068" y="4824403"/>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Pilot selected solutions with PADRION partner support and technical assistance</a:t>
            </a:r>
            <a:endParaRPr lang="en-US" dirty="0"/>
          </a:p>
        </p:txBody>
      </p:sp>
      <p:sp>
        <p:nvSpPr>
          <p:cNvPr id="25" name="Shape 22"/>
          <p:cNvSpPr/>
          <p:nvPr/>
        </p:nvSpPr>
        <p:spPr>
          <a:xfrm>
            <a:off x="299919" y="5304344"/>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26" name="Text 23"/>
          <p:cNvSpPr/>
          <p:nvPr/>
        </p:nvSpPr>
        <p:spPr>
          <a:xfrm>
            <a:off x="349866" y="5329288"/>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6</a:t>
            </a:r>
            <a:endParaRPr lang="en-US" sz="1600" dirty="0"/>
          </a:p>
        </p:txBody>
      </p:sp>
      <p:sp>
        <p:nvSpPr>
          <p:cNvPr id="27" name="Text 24"/>
          <p:cNvSpPr/>
          <p:nvPr/>
        </p:nvSpPr>
        <p:spPr>
          <a:xfrm>
            <a:off x="733068" y="5350064"/>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Track</a:t>
            </a:r>
            <a:endParaRPr lang="en-US" sz="2000" dirty="0"/>
          </a:p>
        </p:txBody>
      </p:sp>
      <p:sp>
        <p:nvSpPr>
          <p:cNvPr id="28" name="Text 25"/>
          <p:cNvSpPr/>
          <p:nvPr/>
        </p:nvSpPr>
        <p:spPr>
          <a:xfrm>
            <a:off x="733068" y="5638314"/>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Monitor progress through the Dashboard and adjust strategies based on data</a:t>
            </a:r>
            <a:endParaRPr lang="en-US" dirty="0"/>
          </a:p>
        </p:txBody>
      </p:sp>
      <p:sp>
        <p:nvSpPr>
          <p:cNvPr id="29" name="Shape 26"/>
          <p:cNvSpPr/>
          <p:nvPr/>
        </p:nvSpPr>
        <p:spPr>
          <a:xfrm>
            <a:off x="299919" y="6118255"/>
            <a:ext cx="299918" cy="299918"/>
          </a:xfrm>
          <a:prstGeom prst="roundRect">
            <a:avLst>
              <a:gd name="adj" fmla="val 18670"/>
            </a:avLst>
          </a:prstGeom>
          <a:solidFill>
            <a:srgbClr val="DADBF1"/>
          </a:solidFill>
          <a:ln w="7620">
            <a:solidFill>
              <a:srgbClr val="C0C1D7"/>
            </a:solidFill>
            <a:prstDash val="solid"/>
          </a:ln>
        </p:spPr>
        <p:txBody>
          <a:bodyPr/>
          <a:lstStyle/>
          <a:p>
            <a:endParaRPr lang="en-US" sz="2000"/>
          </a:p>
        </p:txBody>
      </p:sp>
      <p:sp>
        <p:nvSpPr>
          <p:cNvPr id="30" name="Text 27"/>
          <p:cNvSpPr/>
          <p:nvPr/>
        </p:nvSpPr>
        <p:spPr>
          <a:xfrm>
            <a:off x="349866" y="6143199"/>
            <a:ext cx="199906" cy="249912"/>
          </a:xfrm>
          <a:prstGeom prst="rect">
            <a:avLst/>
          </a:prstGeom>
          <a:noFill/>
          <a:ln/>
        </p:spPr>
        <p:txBody>
          <a:bodyPr wrap="none" lIns="0" tIns="0" rIns="0" bIns="0" rtlCol="0" anchor="t"/>
          <a:lstStyle/>
          <a:p>
            <a:pPr marL="0" indent="0" algn="ctr">
              <a:lnSpc>
                <a:spcPts val="1550"/>
              </a:lnSpc>
              <a:buNone/>
            </a:pPr>
            <a:r>
              <a:rPr lang="en-US" sz="1600" b="1" dirty="0">
                <a:solidFill>
                  <a:srgbClr val="272525"/>
                </a:solidFill>
                <a:latin typeface="Inter Bold" pitchFamily="34" charset="0"/>
                <a:ea typeface="Inter Bold" pitchFamily="34" charset="-122"/>
                <a:cs typeface="Inter Bold" pitchFamily="34" charset="-120"/>
              </a:rPr>
              <a:t>7</a:t>
            </a:r>
            <a:endParaRPr lang="en-US" sz="1600" dirty="0"/>
          </a:p>
        </p:txBody>
      </p:sp>
      <p:sp>
        <p:nvSpPr>
          <p:cNvPr id="31" name="Text 28"/>
          <p:cNvSpPr/>
          <p:nvPr/>
        </p:nvSpPr>
        <p:spPr>
          <a:xfrm>
            <a:off x="733068" y="6163975"/>
            <a:ext cx="1666399" cy="208359"/>
          </a:xfrm>
          <a:prstGeom prst="rect">
            <a:avLst/>
          </a:prstGeom>
          <a:noFill/>
          <a:ln/>
        </p:spPr>
        <p:txBody>
          <a:bodyPr wrap="none" lIns="0" tIns="0" rIns="0" bIns="0" rtlCol="0" anchor="t"/>
          <a:lstStyle/>
          <a:p>
            <a:pPr marL="0" indent="0" algn="l">
              <a:lnSpc>
                <a:spcPts val="1600"/>
              </a:lnSpc>
              <a:buNone/>
            </a:pPr>
            <a:r>
              <a:rPr lang="en-US" sz="2000" b="1" dirty="0">
                <a:solidFill>
                  <a:srgbClr val="272525"/>
                </a:solidFill>
                <a:latin typeface="Inter Bold" pitchFamily="34" charset="0"/>
                <a:ea typeface="Inter Bold" pitchFamily="34" charset="-122"/>
                <a:cs typeface="Inter Bold" pitchFamily="34" charset="-120"/>
              </a:rPr>
              <a:t>Share</a:t>
            </a:r>
            <a:endParaRPr lang="en-US" sz="2000" dirty="0"/>
          </a:p>
        </p:txBody>
      </p:sp>
      <p:sp>
        <p:nvSpPr>
          <p:cNvPr id="32" name="Text 29"/>
          <p:cNvSpPr/>
          <p:nvPr/>
        </p:nvSpPr>
        <p:spPr>
          <a:xfrm>
            <a:off x="733068" y="6452226"/>
            <a:ext cx="7644527" cy="213360"/>
          </a:xfrm>
          <a:prstGeom prst="rect">
            <a:avLst/>
          </a:prstGeom>
          <a:noFill/>
          <a:ln/>
        </p:spPr>
        <p:txBody>
          <a:bodyPr wrap="none" lIns="0" tIns="0" rIns="0" bIns="0" rtlCol="0" anchor="t"/>
          <a:lstStyle/>
          <a:p>
            <a:pPr marL="0" indent="0" algn="l">
              <a:lnSpc>
                <a:spcPts val="1650"/>
              </a:lnSpc>
              <a:buNone/>
            </a:pPr>
            <a:r>
              <a:rPr lang="en-US" dirty="0">
                <a:solidFill>
                  <a:srgbClr val="272525"/>
                </a:solidFill>
                <a:latin typeface="Inter" pitchFamily="34" charset="0"/>
                <a:ea typeface="Inter" pitchFamily="34" charset="-122"/>
                <a:cs typeface="Inter" pitchFamily="34" charset="-120"/>
              </a:rPr>
              <a:t>Contribute learnings back to the PADRION network for collective benefit</a:t>
            </a:r>
            <a:endParaRPr lang="en-US" dirty="0"/>
          </a:p>
        </p:txBody>
      </p:sp>
      <p:sp>
        <p:nvSpPr>
          <p:cNvPr id="33" name="Text 30"/>
          <p:cNvSpPr/>
          <p:nvPr/>
        </p:nvSpPr>
        <p:spPr>
          <a:xfrm>
            <a:off x="599837" y="7224885"/>
            <a:ext cx="13175437" cy="923330"/>
          </a:xfrm>
          <a:prstGeom prst="rect">
            <a:avLst/>
          </a:prstGeom>
          <a:solidFill>
            <a:schemeClr val="bg2">
              <a:lumMod val="90000"/>
            </a:schemeClr>
          </a:solidFill>
          <a:ln/>
        </p:spPr>
        <p:txBody>
          <a:bodyPr wrap="square" lIns="0" tIns="0" rIns="0" bIns="0" rtlCol="0" anchor="t">
            <a:spAutoFit/>
          </a:bodyPr>
          <a:lstStyle/>
          <a:p>
            <a:pPr marL="0" indent="0" algn="l">
              <a:buNone/>
            </a:pPr>
            <a:r>
              <a:rPr lang="en-US" sz="2000" dirty="0">
                <a:solidFill>
                  <a:schemeClr val="accent1">
                    <a:lumMod val="75000"/>
                  </a:schemeClr>
                </a:solidFill>
                <a:latin typeface="Inter" pitchFamily="34" charset="0"/>
                <a:ea typeface="Inter" pitchFamily="34" charset="-122"/>
                <a:cs typeface="Inter" pitchFamily="34" charset="-120"/>
              </a:rPr>
              <a:t>By participating actively in PADRION, Egaleo can become a model for digital inclusion in Greece and the wider Adriatic-Ionian region—ensuring that digital transformation truly serves all citizens, especially the most vulnerable.</a:t>
            </a:r>
            <a:endParaRPr lang="en-US" sz="2000" dirty="0">
              <a:solidFill>
                <a:schemeClr val="accent1">
                  <a:lumMod val="75000"/>
                </a:schemeClr>
              </a:solidFill>
            </a:endParaRPr>
          </a:p>
        </p:txBody>
      </p:sp>
      <p:sp>
        <p:nvSpPr>
          <p:cNvPr id="34" name="Shape 31"/>
          <p:cNvSpPr/>
          <p:nvPr/>
        </p:nvSpPr>
        <p:spPr>
          <a:xfrm>
            <a:off x="533162" y="7140297"/>
            <a:ext cx="15240" cy="726519"/>
          </a:xfrm>
          <a:prstGeom prst="rect">
            <a:avLst/>
          </a:prstGeom>
          <a:solidFill>
            <a:srgbClr val="4950BC"/>
          </a:solidFill>
          <a:ln/>
        </p:spPr>
        <p:txBody>
          <a:bodyPr/>
          <a:lstStyle/>
          <a:p>
            <a:endParaRPr lang="en-US" sz="2000"/>
          </a:p>
        </p:txBody>
      </p:sp>
      <p:grpSp>
        <p:nvGrpSpPr>
          <p:cNvPr id="41" name="Group 40">
            <a:extLst>
              <a:ext uri="{FF2B5EF4-FFF2-40B4-BE49-F238E27FC236}">
                <a16:creationId xmlns:a16="http://schemas.microsoft.com/office/drawing/2014/main" id="{95509729-BEAD-C8DA-7F0A-B1E19CB6165B}"/>
              </a:ext>
            </a:extLst>
          </p:cNvPr>
          <p:cNvGrpSpPr/>
          <p:nvPr/>
        </p:nvGrpSpPr>
        <p:grpSpPr>
          <a:xfrm>
            <a:off x="13350318" y="5728023"/>
            <a:ext cx="980163" cy="1263138"/>
            <a:chOff x="13491326" y="5851675"/>
            <a:chExt cx="980163" cy="1263138"/>
          </a:xfrm>
        </p:grpSpPr>
        <p:sp>
          <p:nvSpPr>
            <p:cNvPr id="40" name="Rectangle: Rounded Corners 39">
              <a:extLst>
                <a:ext uri="{FF2B5EF4-FFF2-40B4-BE49-F238E27FC236}">
                  <a16:creationId xmlns:a16="http://schemas.microsoft.com/office/drawing/2014/main" id="{C3C0FDAC-56B9-9411-EB91-3FE066134B07}"/>
                </a:ext>
              </a:extLst>
            </p:cNvPr>
            <p:cNvSpPr/>
            <p:nvPr/>
          </p:nvSpPr>
          <p:spPr>
            <a:xfrm>
              <a:off x="13491326" y="5851675"/>
              <a:ext cx="980163" cy="12631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7" name="Group 36">
              <a:extLst>
                <a:ext uri="{FF2B5EF4-FFF2-40B4-BE49-F238E27FC236}">
                  <a16:creationId xmlns:a16="http://schemas.microsoft.com/office/drawing/2014/main" id="{7B5A4E4E-772C-4289-822D-E24403234993}"/>
                </a:ext>
              </a:extLst>
            </p:cNvPr>
            <p:cNvGrpSpPr/>
            <p:nvPr/>
          </p:nvGrpSpPr>
          <p:grpSpPr>
            <a:xfrm>
              <a:off x="13491326" y="5944283"/>
              <a:ext cx="980163" cy="1170529"/>
              <a:chOff x="0" y="6310549"/>
              <a:chExt cx="1781175" cy="1796108"/>
            </a:xfrm>
          </p:grpSpPr>
          <p:pic>
            <p:nvPicPr>
              <p:cNvPr id="38" name="Picture 3">
                <a:extLst>
                  <a:ext uri="{FF2B5EF4-FFF2-40B4-BE49-F238E27FC236}">
                    <a16:creationId xmlns:a16="http://schemas.microsoft.com/office/drawing/2014/main" id="{221B3726-82E4-057D-93AE-D0588166B3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715" y="6310549"/>
                <a:ext cx="12001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11FFC7C-28E4-914C-24EF-AD88D4E09D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7458957"/>
                <a:ext cx="1781175" cy="64770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a highway near the ocean">
            <a:extLst>
              <a:ext uri="{FF2B5EF4-FFF2-40B4-BE49-F238E27FC236}">
                <a16:creationId xmlns:a16="http://schemas.microsoft.com/office/drawing/2014/main" id="{3BEAFC86-9917-F155-FD7F-095DD97DCC9C}"/>
              </a:ext>
            </a:extLst>
          </p:cNvPr>
          <p:cNvPicPr>
            <a:picLocks noChangeAspect="1"/>
          </p:cNvPicPr>
          <p:nvPr/>
        </p:nvPicPr>
        <p:blipFill>
          <a:blip r:embed="rId2"/>
          <a:srcRect t="1055" r="13818" b="8036"/>
          <a:stretch>
            <a:fillRect/>
          </a:stretch>
        </p:blipFill>
        <p:spPr>
          <a:xfrm>
            <a:off x="4228185" y="10"/>
            <a:ext cx="10402215" cy="82295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07921" cy="82296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B4D46A5-3E2C-6FDD-D0B6-2F25DF876234}"/>
              </a:ext>
            </a:extLst>
          </p:cNvPr>
          <p:cNvSpPr txBox="1"/>
          <p:nvPr/>
        </p:nvSpPr>
        <p:spPr>
          <a:xfrm>
            <a:off x="573577" y="1346835"/>
            <a:ext cx="4828032" cy="384496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t>The Future is Inclusive — Thank You</a:t>
            </a:r>
            <a:endParaRPr lang="en-US" sz="5800" dirty="0">
              <a:latin typeface="+mj-lt"/>
              <a:ea typeface="+mj-ea"/>
              <a:cs typeface="+mj-cs"/>
            </a:endParaRP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11905"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234" y="5456304"/>
            <a:ext cx="4773168" cy="21945"/>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F7D31EF5-10AF-369F-AFBF-79191E1C9573}"/>
              </a:ext>
            </a:extLst>
          </p:cNvPr>
          <p:cNvGrpSpPr/>
          <p:nvPr/>
        </p:nvGrpSpPr>
        <p:grpSpPr>
          <a:xfrm>
            <a:off x="0" y="6310549"/>
            <a:ext cx="1781175" cy="1796108"/>
            <a:chOff x="0" y="6310549"/>
            <a:chExt cx="1781175" cy="1796108"/>
          </a:xfrm>
        </p:grpSpPr>
        <p:pic>
          <p:nvPicPr>
            <p:cNvPr id="5" name="Picture 3">
              <a:extLst>
                <a:ext uri="{FF2B5EF4-FFF2-40B4-BE49-F238E27FC236}">
                  <a16:creationId xmlns:a16="http://schemas.microsoft.com/office/drawing/2014/main" id="{8057D1FC-049F-17A4-2B7C-811DDE1069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715" y="6310549"/>
              <a:ext cx="12001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BB6916F1-FF35-E669-15B6-C4D4C5BC4A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7458957"/>
              <a:ext cx="1781175" cy="647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830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8" y="0"/>
            <a:ext cx="8905460" cy="822959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0">
            <a:extLst>
              <a:ext uri="{FF2B5EF4-FFF2-40B4-BE49-F238E27FC236}">
                <a16:creationId xmlns:a16="http://schemas.microsoft.com/office/drawing/2014/main" id="{B7519932-7B85-B569-6E6A-7422127F0365}"/>
              </a:ext>
            </a:extLst>
          </p:cNvPr>
          <p:cNvSpPr/>
          <p:nvPr/>
        </p:nvSpPr>
        <p:spPr>
          <a:xfrm>
            <a:off x="8784559" y="150255"/>
            <a:ext cx="4968017" cy="1597006"/>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4800" b="1" dirty="0">
                <a:latin typeface="+mj-lt"/>
                <a:ea typeface="+mj-ea"/>
                <a:cs typeface="+mj-cs"/>
              </a:rPr>
              <a:t>Structure</a:t>
            </a:r>
            <a:endParaRPr lang="en-US" sz="4800" dirty="0">
              <a:latin typeface="+mj-lt"/>
              <a:ea typeface="+mj-ea"/>
              <a:cs typeface="+mj-cs"/>
            </a:endParaRPr>
          </a:p>
        </p:txBody>
      </p:sp>
      <p:pic>
        <p:nvPicPr>
          <p:cNvPr id="5" name="Picture 4" descr="A screen shot of a phone&#10;&#10;AI-generated content may be incorrect.">
            <a:extLst>
              <a:ext uri="{FF2B5EF4-FFF2-40B4-BE49-F238E27FC236}">
                <a16:creationId xmlns:a16="http://schemas.microsoft.com/office/drawing/2014/main" id="{CC3D90D8-0EE2-1014-0A00-3EC6BACCDEBC}"/>
              </a:ext>
            </a:extLst>
          </p:cNvPr>
          <p:cNvPicPr>
            <a:picLocks noChangeAspect="1"/>
          </p:cNvPicPr>
          <p:nvPr/>
        </p:nvPicPr>
        <p:blipFill>
          <a:blip r:embed="rId2" cstate="email">
            <a:extLst>
              <a:ext uri="{28A0092B-C50C-407E-A947-70E740481C1C}">
                <a14:useLocalDpi xmlns:a14="http://schemas.microsoft.com/office/drawing/2010/main"/>
              </a:ext>
            </a:extLst>
          </a:blip>
          <a:srcRect r="-1"/>
          <a:stretch>
            <a:fillRect/>
          </a:stretch>
        </p:blipFill>
        <p:spPr>
          <a:xfrm>
            <a:off x="20" y="10"/>
            <a:ext cx="8282057" cy="82295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Rectangle 1">
            <a:extLst>
              <a:ext uri="{FF2B5EF4-FFF2-40B4-BE49-F238E27FC236}">
                <a16:creationId xmlns:a16="http://schemas.microsoft.com/office/drawing/2014/main" id="{F3C59212-9496-E727-587B-4032A7C50CD7}"/>
              </a:ext>
            </a:extLst>
          </p:cNvPr>
          <p:cNvSpPr>
            <a:spLocks noChangeArrowheads="1"/>
          </p:cNvSpPr>
          <p:nvPr/>
        </p:nvSpPr>
        <p:spPr bwMode="auto">
          <a:xfrm>
            <a:off x="8575553" y="1563436"/>
            <a:ext cx="5431442" cy="46903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0" i="0" u="none" strike="noStrike" cap="none" normalizeH="0" baseline="0" dirty="0">
                <a:ln>
                  <a:noFill/>
                </a:ln>
                <a:effectLst/>
              </a:rPr>
              <a:t> Who we are - </a:t>
            </a:r>
            <a:r>
              <a:rPr kumimoji="0" lang="en-US" altLang="el-GR" sz="2400" b="1" i="0" u="none" strike="noStrike" cap="none" normalizeH="0" baseline="0" dirty="0">
                <a:ln>
                  <a:noFill/>
                </a:ln>
                <a:effectLst/>
              </a:rPr>
              <a:t>QUANTOS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1" i="0" u="none" strike="noStrike" cap="none" normalizeH="0" baseline="0" dirty="0">
                <a:ln>
                  <a:noFill/>
                </a:ln>
                <a:effectLst/>
              </a:rPr>
              <a:t>European Best Practices</a:t>
            </a:r>
            <a:r>
              <a:rPr kumimoji="0" lang="en-US" altLang="el-GR" sz="2400" b="0" i="0" u="none" strike="noStrike" cap="none" normalizeH="0" baseline="0" dirty="0">
                <a:ln>
                  <a:noFill/>
                </a:ln>
                <a:effectLst/>
              </a:rPr>
              <a:t>: Lessons from Barcelona, Helsinki, Amsterdam, Bordeaux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1" i="0" u="none" strike="noStrike" cap="none" normalizeH="0" baseline="0" dirty="0">
                <a:ln>
                  <a:noFill/>
                </a:ln>
                <a:effectLst/>
              </a:rPr>
              <a:t>EU Projects</a:t>
            </a:r>
            <a:r>
              <a:rPr kumimoji="0" lang="en-US" altLang="el-GR" sz="2400" b="0" i="0" u="none" strike="noStrike" cap="none" normalizeH="0" baseline="0" dirty="0">
                <a:ln>
                  <a:noFill/>
                </a:ln>
                <a:effectLst/>
              </a:rPr>
              <a:t>: SHIFT, ARCHES, and Accessible Cultural Heritage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1" i="0" u="none" strike="noStrike" cap="none" normalizeH="0" baseline="0" dirty="0">
                <a:ln>
                  <a:noFill/>
                </a:ln>
                <a:effectLst/>
              </a:rPr>
              <a:t>Proposed Solutions for PADRION: </a:t>
            </a:r>
          </a:p>
          <a:p>
            <a:pPr marL="11493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0" i="0" u="none" strike="noStrike" cap="none" normalizeH="0" baseline="0" dirty="0">
                <a:ln>
                  <a:noFill/>
                </a:ln>
                <a:effectLst/>
              </a:rPr>
              <a:t>Data &amp; Analytics Tools </a:t>
            </a:r>
          </a:p>
          <a:p>
            <a:pPr marL="11493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0" i="0" u="none" strike="noStrike" cap="none" normalizeH="0" baseline="0" dirty="0">
                <a:ln>
                  <a:noFill/>
                </a:ln>
                <a:effectLst/>
              </a:rPr>
              <a:t>Assessment Frameworks </a:t>
            </a:r>
          </a:p>
          <a:p>
            <a:pPr marL="11493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0" i="0" u="none" strike="noStrike" cap="none" normalizeH="0" baseline="0" dirty="0">
                <a:ln>
                  <a:noFill/>
                </a:ln>
                <a:effectLst/>
              </a:rPr>
              <a:t>Good Practices Matching </a:t>
            </a:r>
          </a:p>
          <a:p>
            <a:pPr marL="11493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0" i="0" u="none" strike="noStrike" cap="none" normalizeH="0" baseline="0" dirty="0">
                <a:ln>
                  <a:noFill/>
                </a:ln>
                <a:effectLst/>
              </a:rPr>
              <a:t>AI-Powered Recommendations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1" i="0" u="none" strike="noStrike" cap="none" normalizeH="0" baseline="0" dirty="0">
                <a:ln>
                  <a:noFill/>
                </a:ln>
                <a:effectLst/>
              </a:rPr>
              <a:t>The PADRION Digital Transformation Toolkit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1" i="0" u="none" strike="noStrike" cap="none" normalizeH="0" baseline="0" dirty="0">
                <a:ln>
                  <a:noFill/>
                </a:ln>
                <a:effectLst/>
              </a:rPr>
              <a:t>Benefits</a:t>
            </a:r>
            <a:r>
              <a:rPr kumimoji="0" lang="en-US" altLang="el-GR" sz="2400" b="0" i="0" u="none" strike="noStrike" cap="none" normalizeH="0" baseline="0" dirty="0">
                <a:ln>
                  <a:noFill/>
                </a:ln>
                <a:effectLst/>
              </a:rPr>
              <a:t> for the Municipality of </a:t>
            </a:r>
            <a:r>
              <a:rPr kumimoji="0" lang="en-US" altLang="el-GR" sz="2400" b="0" i="0" u="none" strike="noStrike" cap="none" normalizeH="0" baseline="0" dirty="0" err="1">
                <a:ln>
                  <a:noFill/>
                </a:ln>
                <a:effectLst/>
              </a:rPr>
              <a:t>Egaleo</a:t>
            </a:r>
            <a:r>
              <a:rPr kumimoji="0" lang="en-US" altLang="el-GR" sz="2400" b="0" i="0" u="none" strike="noStrike" cap="none" normalizeH="0" baseline="0" dirty="0">
                <a:ln>
                  <a:noFill/>
                </a:ln>
                <a:effectLst/>
              </a:rPr>
              <a:t> and PADRION</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2400" b="1" i="0" u="none" strike="noStrike" cap="none" normalizeH="0" baseline="0" dirty="0">
                <a:ln>
                  <a:noFill/>
                </a:ln>
                <a:effectLst/>
              </a:rPr>
              <a:t>Next Steps &amp; Call to Action </a:t>
            </a:r>
          </a:p>
        </p:txBody>
      </p:sp>
    </p:spTree>
    <p:extLst>
      <p:ext uri="{BB962C8B-B14F-4D97-AF65-F5344CB8AC3E}">
        <p14:creationId xmlns:p14="http://schemas.microsoft.com/office/powerpoint/2010/main" val="418607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86400" cy="8229600"/>
          </a:xfrm>
          <a:prstGeom prst="rect">
            <a:avLst/>
          </a:prstGeom>
        </p:spPr>
      </p:pic>
      <p:sp>
        <p:nvSpPr>
          <p:cNvPr id="3" name="Text 0"/>
          <p:cNvSpPr/>
          <p:nvPr/>
        </p:nvSpPr>
        <p:spPr>
          <a:xfrm>
            <a:off x="6280190" y="1553097"/>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Quantos: Data Analytics &amp; Official Statistics Excellence</a:t>
            </a:r>
            <a:endParaRPr lang="en-US" sz="3900" dirty="0"/>
          </a:p>
        </p:txBody>
      </p:sp>
      <p:sp>
        <p:nvSpPr>
          <p:cNvPr id="4" name="Text 1"/>
          <p:cNvSpPr/>
          <p:nvPr/>
        </p:nvSpPr>
        <p:spPr>
          <a:xfrm>
            <a:off x="6280190" y="3006468"/>
            <a:ext cx="7556421" cy="1587698"/>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Inter" pitchFamily="34" charset="0"/>
                <a:ea typeface="Inter" pitchFamily="34" charset="-122"/>
                <a:cs typeface="Inter" pitchFamily="34" charset="-120"/>
              </a:rPr>
              <a:t>Quantos is a Greek data analytics and statistics company established in 1997, specializing in the complete </a:t>
            </a:r>
            <a:r>
              <a:rPr lang="en-US" sz="1550" b="1" dirty="0">
                <a:solidFill>
                  <a:srgbClr val="272525"/>
                </a:solidFill>
                <a:latin typeface="Inter" pitchFamily="34" charset="0"/>
                <a:ea typeface="Inter" pitchFamily="34" charset="-122"/>
                <a:cs typeface="Inter" pitchFamily="34" charset="-120"/>
              </a:rPr>
              <a:t>lifecycle of information</a:t>
            </a:r>
            <a:r>
              <a:rPr lang="en-US" sz="1550" dirty="0">
                <a:solidFill>
                  <a:srgbClr val="272525"/>
                </a:solidFill>
                <a:latin typeface="Inter" pitchFamily="34" charset="0"/>
                <a:ea typeface="Inter" pitchFamily="34" charset="-122"/>
                <a:cs typeface="Inter" pitchFamily="34" charset="-120"/>
              </a:rPr>
              <a:t>—from specification through compilation, processing, analysis, and dissemination. </a:t>
            </a:r>
          </a:p>
          <a:p>
            <a:pPr marL="0" indent="0" algn="l">
              <a:lnSpc>
                <a:spcPts val="2500"/>
              </a:lnSpc>
              <a:buNone/>
            </a:pPr>
            <a:endParaRPr lang="en-US" sz="1550" dirty="0">
              <a:solidFill>
                <a:srgbClr val="272525"/>
              </a:solidFill>
              <a:latin typeface="Inter" pitchFamily="34" charset="0"/>
              <a:ea typeface="Inter" pitchFamily="34" charset="-122"/>
              <a:cs typeface="Inter" pitchFamily="34" charset="-120"/>
            </a:endParaRPr>
          </a:p>
          <a:p>
            <a:pPr marL="0" indent="0" algn="l">
              <a:lnSpc>
                <a:spcPts val="2500"/>
              </a:lnSpc>
              <a:buNone/>
            </a:pPr>
            <a:endParaRPr lang="en-US" sz="1550" dirty="0">
              <a:solidFill>
                <a:srgbClr val="272525"/>
              </a:solidFill>
              <a:latin typeface="Inter" pitchFamily="34" charset="0"/>
              <a:ea typeface="Inter" pitchFamily="34" charset="-122"/>
              <a:cs typeface="Inter" pitchFamily="34" charset="-120"/>
            </a:endParaRPr>
          </a:p>
          <a:p>
            <a:pPr marL="0" indent="0" algn="l">
              <a:lnSpc>
                <a:spcPts val="2500"/>
              </a:lnSpc>
              <a:buNone/>
            </a:pPr>
            <a:r>
              <a:rPr lang="en-US" sz="1550" dirty="0">
                <a:solidFill>
                  <a:srgbClr val="272525"/>
                </a:solidFill>
                <a:latin typeface="Inter" pitchFamily="34" charset="0"/>
                <a:ea typeface="Inter" pitchFamily="34" charset="-122"/>
                <a:cs typeface="Inter" pitchFamily="34" charset="-120"/>
              </a:rPr>
              <a:t>With offices in Athens, we serve clients worldwide including </a:t>
            </a:r>
          </a:p>
          <a:p>
            <a:pPr marL="0" indent="0" algn="l">
              <a:lnSpc>
                <a:spcPts val="2500"/>
              </a:lnSpc>
              <a:buNone/>
            </a:pPr>
            <a:r>
              <a:rPr lang="en-US" sz="1550" b="1" dirty="0">
                <a:solidFill>
                  <a:srgbClr val="272525"/>
                </a:solidFill>
                <a:latin typeface="Inter" pitchFamily="34" charset="0"/>
                <a:ea typeface="Inter" pitchFamily="34" charset="-122"/>
                <a:cs typeface="Inter" pitchFamily="34" charset="-120"/>
              </a:rPr>
              <a:t>European Commission, </a:t>
            </a:r>
          </a:p>
          <a:p>
            <a:pPr marL="0" indent="0" algn="l">
              <a:lnSpc>
                <a:spcPts val="2500"/>
              </a:lnSpc>
              <a:buNone/>
            </a:pPr>
            <a:r>
              <a:rPr lang="en-US" sz="1550" b="1" dirty="0">
                <a:solidFill>
                  <a:srgbClr val="272525"/>
                </a:solidFill>
                <a:latin typeface="Inter" pitchFamily="34" charset="0"/>
                <a:ea typeface="Inter" pitchFamily="34" charset="-122"/>
                <a:cs typeface="Inter" pitchFamily="34" charset="-120"/>
              </a:rPr>
              <a:t>African Development Bank, </a:t>
            </a:r>
          </a:p>
          <a:p>
            <a:pPr marL="0" indent="0" algn="l">
              <a:lnSpc>
                <a:spcPts val="2500"/>
              </a:lnSpc>
              <a:buNone/>
            </a:pPr>
            <a:r>
              <a:rPr lang="en-US" sz="1550" b="1" dirty="0">
                <a:solidFill>
                  <a:srgbClr val="272525"/>
                </a:solidFill>
                <a:latin typeface="Inter" pitchFamily="34" charset="0"/>
                <a:ea typeface="Inter" pitchFamily="34" charset="-122"/>
                <a:cs typeface="Inter" pitchFamily="34" charset="-120"/>
              </a:rPr>
              <a:t>OECD, and Bank of Greece.</a:t>
            </a:r>
            <a:endParaRPr lang="en-US" sz="1550" b="1" dirty="0"/>
          </a:p>
        </p:txBody>
      </p:sp>
      <p:grpSp>
        <p:nvGrpSpPr>
          <p:cNvPr id="6" name="Group 5">
            <a:extLst>
              <a:ext uri="{FF2B5EF4-FFF2-40B4-BE49-F238E27FC236}">
                <a16:creationId xmlns:a16="http://schemas.microsoft.com/office/drawing/2014/main" id="{BD159B8B-CB1C-B004-55DE-EEB65AAFDDA6}"/>
              </a:ext>
            </a:extLst>
          </p:cNvPr>
          <p:cNvGrpSpPr/>
          <p:nvPr/>
        </p:nvGrpSpPr>
        <p:grpSpPr>
          <a:xfrm>
            <a:off x="12634452" y="6222059"/>
            <a:ext cx="1781175" cy="1796108"/>
            <a:chOff x="0" y="6310549"/>
            <a:chExt cx="1781175" cy="1796108"/>
          </a:xfrm>
        </p:grpSpPr>
        <p:pic>
          <p:nvPicPr>
            <p:cNvPr id="7" name="Picture 3">
              <a:extLst>
                <a:ext uri="{FF2B5EF4-FFF2-40B4-BE49-F238E27FC236}">
                  <a16:creationId xmlns:a16="http://schemas.microsoft.com/office/drawing/2014/main" id="{D84A9E42-70F8-12E9-6DCD-A302E4BDC1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3715" y="6310549"/>
              <a:ext cx="12001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9EF5190-F7D2-E29C-800A-CA6885D0B56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7458957"/>
              <a:ext cx="1781175" cy="6477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D13B563B-21AF-DD11-B959-ACC4B61104F5}"/>
              </a:ext>
            </a:extLst>
          </p:cNvPr>
          <p:cNvPicPr>
            <a:picLocks noChangeAspect="1"/>
          </p:cNvPicPr>
          <p:nvPr/>
        </p:nvPicPr>
        <p:blipFill>
          <a:blip r:embed="rId6"/>
          <a:stretch>
            <a:fillRect/>
          </a:stretch>
        </p:blipFill>
        <p:spPr>
          <a:xfrm>
            <a:off x="7616559" y="7237053"/>
            <a:ext cx="3267531" cy="914528"/>
          </a:xfrm>
          <a:prstGeom prst="rect">
            <a:avLst/>
          </a:prstGeom>
        </p:spPr>
      </p:pic>
      <p:pic>
        <p:nvPicPr>
          <p:cNvPr id="1026" name="Picture 2">
            <a:extLst>
              <a:ext uri="{FF2B5EF4-FFF2-40B4-BE49-F238E27FC236}">
                <a16:creationId xmlns:a16="http://schemas.microsoft.com/office/drawing/2014/main" id="{E7D30BBF-92C2-C028-EB66-19217F5155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866197" y="7370467"/>
            <a:ext cx="1527836" cy="3885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84C2290-9B18-9521-5CEB-1A6E81BEC781}"/>
              </a:ext>
            </a:extLst>
          </p:cNvPr>
          <p:cNvPicPr>
            <a:picLocks noChangeAspect="1"/>
          </p:cNvPicPr>
          <p:nvPr/>
        </p:nvPicPr>
        <p:blipFill>
          <a:blip r:embed="rId8"/>
          <a:stretch>
            <a:fillRect/>
          </a:stretch>
        </p:blipFill>
        <p:spPr>
          <a:xfrm>
            <a:off x="7877527" y="6325147"/>
            <a:ext cx="1445463" cy="729016"/>
          </a:xfrm>
          <a:prstGeom prst="rect">
            <a:avLst/>
          </a:prstGeom>
        </p:spPr>
      </p:pic>
      <p:pic>
        <p:nvPicPr>
          <p:cNvPr id="1028" name="Picture 4" descr="President of the European Commission - Wikipedia">
            <a:extLst>
              <a:ext uri="{FF2B5EF4-FFF2-40B4-BE49-F238E27FC236}">
                <a16:creationId xmlns:a16="http://schemas.microsoft.com/office/drawing/2014/main" id="{718F6CB3-1C0A-31CD-0860-56982B3979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050" y="6325147"/>
            <a:ext cx="1200150" cy="832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486400" cy="8229600"/>
          </a:xfrm>
          <a:prstGeom prst="rect">
            <a:avLst/>
          </a:prstGeom>
        </p:spPr>
      </p:pic>
      <p:sp>
        <p:nvSpPr>
          <p:cNvPr id="3" name="Text 0"/>
          <p:cNvSpPr/>
          <p:nvPr/>
        </p:nvSpPr>
        <p:spPr>
          <a:xfrm>
            <a:off x="6223635" y="1089184"/>
            <a:ext cx="7261622" cy="575905"/>
          </a:xfrm>
          <a:prstGeom prst="rect">
            <a:avLst/>
          </a:prstGeom>
          <a:noFill/>
          <a:ln/>
        </p:spPr>
        <p:txBody>
          <a:bodyPr wrap="none" lIns="0" tIns="0" rIns="0" bIns="0" rtlCol="0" anchor="t"/>
          <a:lstStyle/>
          <a:p>
            <a:pPr marL="0" indent="0" algn="l">
              <a:lnSpc>
                <a:spcPts val="4500"/>
              </a:lnSpc>
              <a:buNone/>
            </a:pPr>
            <a:r>
              <a:rPr lang="en-US" sz="3600" b="1" dirty="0">
                <a:solidFill>
                  <a:srgbClr val="000000"/>
                </a:solidFill>
                <a:latin typeface="Inter Bold" pitchFamily="34" charset="0"/>
                <a:ea typeface="Inter Bold" pitchFamily="34" charset="-122"/>
                <a:cs typeface="Inter Bold" pitchFamily="34" charset="-120"/>
              </a:rPr>
              <a:t>Our Core Services &amp; Innovations</a:t>
            </a:r>
            <a:endParaRPr lang="en-US" sz="3600" dirty="0"/>
          </a:p>
        </p:txBody>
      </p:sp>
      <p:sp>
        <p:nvSpPr>
          <p:cNvPr id="4" name="Shape 1"/>
          <p:cNvSpPr/>
          <p:nvPr/>
        </p:nvSpPr>
        <p:spPr>
          <a:xfrm>
            <a:off x="6223635" y="1941552"/>
            <a:ext cx="3742611" cy="1961436"/>
          </a:xfrm>
          <a:prstGeom prst="roundRect">
            <a:avLst>
              <a:gd name="adj" fmla="val 3947"/>
            </a:avLst>
          </a:prstGeom>
          <a:solidFill>
            <a:srgbClr val="DADBF1"/>
          </a:solidFill>
          <a:ln w="7620">
            <a:solidFill>
              <a:srgbClr val="C0C1D7"/>
            </a:solidFill>
            <a:prstDash val="solid"/>
          </a:ln>
        </p:spPr>
        <p:txBody>
          <a:bodyPr/>
          <a:lstStyle/>
          <a:p>
            <a:endParaRPr lang="en-US"/>
          </a:p>
        </p:txBody>
      </p:sp>
      <p:sp>
        <p:nvSpPr>
          <p:cNvPr id="5" name="Text 2"/>
          <p:cNvSpPr/>
          <p:nvPr/>
        </p:nvSpPr>
        <p:spPr>
          <a:xfrm>
            <a:off x="6415564" y="2133481"/>
            <a:ext cx="2303859" cy="287893"/>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Inter Bold" pitchFamily="34" charset="0"/>
                <a:ea typeface="Inter Bold" pitchFamily="34" charset="-122"/>
                <a:cs typeface="Inter Bold" pitchFamily="34" charset="-120"/>
              </a:rPr>
              <a:t>Data Analytics</a:t>
            </a:r>
            <a:endParaRPr lang="en-US" sz="1800" dirty="0"/>
          </a:p>
        </p:txBody>
      </p:sp>
      <p:sp>
        <p:nvSpPr>
          <p:cNvPr id="6" name="Text 3"/>
          <p:cNvSpPr/>
          <p:nvPr/>
        </p:nvSpPr>
        <p:spPr>
          <a:xfrm>
            <a:off x="6415564" y="2531864"/>
            <a:ext cx="3358753" cy="1179195"/>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AI-powered data compilation, textual analysis with NLP, web scraping, and advanced visualization solutions for public and private sectors.</a:t>
            </a:r>
            <a:endParaRPr lang="en-US" sz="1450" dirty="0"/>
          </a:p>
        </p:txBody>
      </p:sp>
      <p:sp>
        <p:nvSpPr>
          <p:cNvPr id="7" name="Shape 4"/>
          <p:cNvSpPr/>
          <p:nvPr/>
        </p:nvSpPr>
        <p:spPr>
          <a:xfrm>
            <a:off x="10150554" y="1941552"/>
            <a:ext cx="3742611" cy="1961436"/>
          </a:xfrm>
          <a:prstGeom prst="roundRect">
            <a:avLst>
              <a:gd name="adj" fmla="val 3947"/>
            </a:avLst>
          </a:prstGeom>
          <a:solidFill>
            <a:srgbClr val="DADBF1"/>
          </a:solidFill>
          <a:ln w="7620">
            <a:solidFill>
              <a:srgbClr val="C0C1D7"/>
            </a:solidFill>
            <a:prstDash val="solid"/>
          </a:ln>
        </p:spPr>
        <p:txBody>
          <a:bodyPr/>
          <a:lstStyle/>
          <a:p>
            <a:endParaRPr lang="en-US"/>
          </a:p>
        </p:txBody>
      </p:sp>
      <p:sp>
        <p:nvSpPr>
          <p:cNvPr id="8" name="Text 5"/>
          <p:cNvSpPr/>
          <p:nvPr/>
        </p:nvSpPr>
        <p:spPr>
          <a:xfrm>
            <a:off x="10342483" y="2133481"/>
            <a:ext cx="2303859" cy="287893"/>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Inter Bold" pitchFamily="34" charset="0"/>
                <a:ea typeface="Inter Bold" pitchFamily="34" charset="-122"/>
                <a:cs typeface="Inter Bold" pitchFamily="34" charset="-120"/>
              </a:rPr>
              <a:t>Official Statistics</a:t>
            </a:r>
            <a:endParaRPr lang="en-US" sz="1800" dirty="0"/>
          </a:p>
        </p:txBody>
      </p:sp>
      <p:sp>
        <p:nvSpPr>
          <p:cNvPr id="9" name="Text 6"/>
          <p:cNvSpPr/>
          <p:nvPr/>
        </p:nvSpPr>
        <p:spPr>
          <a:xfrm>
            <a:off x="10342483" y="2531864"/>
            <a:ext cx="3358753" cy="1179195"/>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Complete survey lifecycle services—from sampling design through data collection, validation, analysis, and dissemination portal development.</a:t>
            </a:r>
            <a:endParaRPr lang="en-US" sz="1450" dirty="0"/>
          </a:p>
        </p:txBody>
      </p:sp>
      <p:sp>
        <p:nvSpPr>
          <p:cNvPr id="10" name="Shape 7"/>
          <p:cNvSpPr/>
          <p:nvPr/>
        </p:nvSpPr>
        <p:spPr>
          <a:xfrm>
            <a:off x="6223635" y="4087297"/>
            <a:ext cx="7669530" cy="1371838"/>
          </a:xfrm>
          <a:prstGeom prst="roundRect">
            <a:avLst>
              <a:gd name="adj" fmla="val 5643"/>
            </a:avLst>
          </a:prstGeom>
          <a:solidFill>
            <a:srgbClr val="DADBF1"/>
          </a:solidFill>
          <a:ln w="7620">
            <a:solidFill>
              <a:srgbClr val="C0C1D7"/>
            </a:solidFill>
            <a:prstDash val="solid"/>
          </a:ln>
        </p:spPr>
        <p:txBody>
          <a:bodyPr/>
          <a:lstStyle/>
          <a:p>
            <a:endParaRPr lang="en-US"/>
          </a:p>
        </p:txBody>
      </p:sp>
      <p:sp>
        <p:nvSpPr>
          <p:cNvPr id="11" name="Text 8"/>
          <p:cNvSpPr/>
          <p:nvPr/>
        </p:nvSpPr>
        <p:spPr>
          <a:xfrm>
            <a:off x="6415564" y="4279225"/>
            <a:ext cx="2303859" cy="287893"/>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Inter Bold" pitchFamily="34" charset="0"/>
                <a:ea typeface="Inter Bold" pitchFamily="34" charset="-122"/>
                <a:cs typeface="Inter Bold" pitchFamily="34" charset="-120"/>
              </a:rPr>
              <a:t>Privacy Protection</a:t>
            </a:r>
            <a:endParaRPr lang="en-US" sz="1800" dirty="0"/>
          </a:p>
        </p:txBody>
      </p:sp>
      <p:sp>
        <p:nvSpPr>
          <p:cNvPr id="12" name="Text 9"/>
          <p:cNvSpPr/>
          <p:nvPr/>
        </p:nvSpPr>
        <p:spPr>
          <a:xfrm>
            <a:off x="6415564" y="4677608"/>
            <a:ext cx="7285673" cy="589598"/>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The "Quantile at Risk" (QaR) method assesses re-identification risk in anonymized data, recognized by AFNOR (Z90-030) and CEN standards.</a:t>
            </a:r>
            <a:endParaRPr lang="en-US" sz="1450" dirty="0"/>
          </a:p>
        </p:txBody>
      </p:sp>
      <p:pic>
        <p:nvPicPr>
          <p:cNvPr id="17" name="Picture 16">
            <a:extLst>
              <a:ext uri="{FF2B5EF4-FFF2-40B4-BE49-F238E27FC236}">
                <a16:creationId xmlns:a16="http://schemas.microsoft.com/office/drawing/2014/main" id="{762B3076-4172-390D-FB24-AE7293923435}"/>
              </a:ext>
            </a:extLst>
          </p:cNvPr>
          <p:cNvPicPr>
            <a:picLocks noChangeAspect="1"/>
          </p:cNvPicPr>
          <p:nvPr/>
        </p:nvPicPr>
        <p:blipFill>
          <a:blip r:embed="rId4"/>
          <a:stretch>
            <a:fillRect/>
          </a:stretch>
        </p:blipFill>
        <p:spPr>
          <a:xfrm>
            <a:off x="5748647" y="1697123"/>
            <a:ext cx="8211597" cy="5164204"/>
          </a:xfrm>
          <a:prstGeom prst="rect">
            <a:avLst/>
          </a:prstGeom>
        </p:spPr>
      </p:pic>
      <p:grpSp>
        <p:nvGrpSpPr>
          <p:cNvPr id="14" name="Group 13">
            <a:extLst>
              <a:ext uri="{FF2B5EF4-FFF2-40B4-BE49-F238E27FC236}">
                <a16:creationId xmlns:a16="http://schemas.microsoft.com/office/drawing/2014/main" id="{AFF24DB0-BB2E-C9E4-160B-AAB9A04694C3}"/>
              </a:ext>
            </a:extLst>
          </p:cNvPr>
          <p:cNvGrpSpPr/>
          <p:nvPr/>
        </p:nvGrpSpPr>
        <p:grpSpPr>
          <a:xfrm>
            <a:off x="12710180" y="6433492"/>
            <a:ext cx="1781175" cy="1796108"/>
            <a:chOff x="0" y="6310549"/>
            <a:chExt cx="1781175" cy="1796108"/>
          </a:xfrm>
        </p:grpSpPr>
        <p:pic>
          <p:nvPicPr>
            <p:cNvPr id="15" name="Picture 3">
              <a:extLst>
                <a:ext uri="{FF2B5EF4-FFF2-40B4-BE49-F238E27FC236}">
                  <a16:creationId xmlns:a16="http://schemas.microsoft.com/office/drawing/2014/main" id="{A0507C0B-3120-31CE-F005-B89D0496407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3715" y="6310549"/>
              <a:ext cx="12001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395398B8-DD39-0D9B-CDD1-3B67BF03F08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7458957"/>
              <a:ext cx="1781175" cy="6477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2360652"/>
          </a:xfrm>
          <a:prstGeom prst="rect">
            <a:avLst/>
          </a:prstGeom>
        </p:spPr>
      </p:pic>
      <p:sp>
        <p:nvSpPr>
          <p:cNvPr id="3" name="Text 0"/>
          <p:cNvSpPr/>
          <p:nvPr/>
        </p:nvSpPr>
        <p:spPr>
          <a:xfrm>
            <a:off x="755333" y="2880359"/>
            <a:ext cx="7777163" cy="590074"/>
          </a:xfrm>
          <a:prstGeom prst="rect">
            <a:avLst/>
          </a:prstGeom>
          <a:noFill/>
          <a:ln/>
        </p:spPr>
        <p:txBody>
          <a:bodyPr wrap="none" lIns="0" tIns="0" rIns="0" bIns="0" rtlCol="0" anchor="t"/>
          <a:lstStyle/>
          <a:p>
            <a:pPr marL="0" indent="0" algn="l">
              <a:lnSpc>
                <a:spcPts val="4600"/>
              </a:lnSpc>
              <a:buNone/>
            </a:pPr>
            <a:r>
              <a:rPr lang="en-US" sz="3700" b="1" dirty="0">
                <a:solidFill>
                  <a:srgbClr val="000000"/>
                </a:solidFill>
                <a:latin typeface="Inter Bold" pitchFamily="34" charset="0"/>
                <a:ea typeface="Inter Bold" pitchFamily="34" charset="-122"/>
                <a:cs typeface="Inter Bold" pitchFamily="34" charset="-120"/>
              </a:rPr>
              <a:t>Featured Projects &amp; Global Impact</a:t>
            </a:r>
            <a:endParaRPr lang="en-US" sz="3700" dirty="0"/>
          </a:p>
        </p:txBody>
      </p:sp>
      <p:sp>
        <p:nvSpPr>
          <p:cNvPr id="4" name="Text 1"/>
          <p:cNvSpPr/>
          <p:nvPr/>
        </p:nvSpPr>
        <p:spPr>
          <a:xfrm>
            <a:off x="287703" y="4096345"/>
            <a:ext cx="3594735" cy="295037"/>
          </a:xfrm>
          <a:prstGeom prst="rect">
            <a:avLst/>
          </a:prstGeom>
          <a:noFill/>
          <a:ln/>
        </p:spPr>
        <p:txBody>
          <a:bodyPr wrap="none" lIns="0" tIns="0" rIns="0" bIns="0" rtlCol="0" anchor="t"/>
          <a:lstStyle/>
          <a:p>
            <a:pPr marL="0" indent="0" algn="l">
              <a:lnSpc>
                <a:spcPts val="2300"/>
              </a:lnSpc>
              <a:buNone/>
            </a:pPr>
            <a:r>
              <a:rPr lang="en-US" sz="1850" b="1" dirty="0">
                <a:solidFill>
                  <a:srgbClr val="000000"/>
                </a:solidFill>
                <a:latin typeface="Inter Bold" pitchFamily="34" charset="0"/>
                <a:ea typeface="Inter Bold" pitchFamily="34" charset="-122"/>
                <a:cs typeface="Inter Bold" pitchFamily="34" charset="-120"/>
              </a:rPr>
              <a:t>European Commission Projects</a:t>
            </a:r>
            <a:endParaRPr lang="en-US" sz="1850" dirty="0"/>
          </a:p>
        </p:txBody>
      </p:sp>
      <p:sp>
        <p:nvSpPr>
          <p:cNvPr id="5" name="Text 2"/>
          <p:cNvSpPr/>
          <p:nvPr/>
        </p:nvSpPr>
        <p:spPr>
          <a:xfrm>
            <a:off x="287703" y="4580215"/>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Semantic Analysis &amp; NLP:</a:t>
            </a:r>
            <a:r>
              <a:rPr lang="en-US" sz="1450" dirty="0">
                <a:solidFill>
                  <a:srgbClr val="272525"/>
                </a:solidFill>
                <a:latin typeface="Inter" pitchFamily="34" charset="0"/>
                <a:ea typeface="Inter" pitchFamily="34" charset="-122"/>
                <a:cs typeface="Inter" pitchFamily="34" charset="-120"/>
              </a:rPr>
              <a:t> Built statistical knowledge databases with AI/ML techniques for improved data service experiences</a:t>
            </a:r>
            <a:endParaRPr lang="en-US" sz="1450" dirty="0"/>
          </a:p>
        </p:txBody>
      </p:sp>
      <p:sp>
        <p:nvSpPr>
          <p:cNvPr id="6" name="Text 3"/>
          <p:cNvSpPr/>
          <p:nvPr/>
        </p:nvSpPr>
        <p:spPr>
          <a:xfrm>
            <a:off x="287703" y="5250418"/>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Fair Transition Monitoring:</a:t>
            </a:r>
            <a:r>
              <a:rPr lang="en-US" sz="1450" dirty="0">
                <a:solidFill>
                  <a:srgbClr val="272525"/>
                </a:solidFill>
                <a:latin typeface="Inter" pitchFamily="34" charset="0"/>
                <a:ea typeface="Inter" pitchFamily="34" charset="-122"/>
                <a:cs typeface="Inter" pitchFamily="34" charset="-120"/>
              </a:rPr>
              <a:t> AI tool compiling qualitative information on climate neutrality policies and their societal impacts</a:t>
            </a:r>
            <a:endParaRPr lang="en-US" sz="1450" dirty="0"/>
          </a:p>
        </p:txBody>
      </p:sp>
      <p:sp>
        <p:nvSpPr>
          <p:cNvPr id="7" name="Text 4"/>
          <p:cNvSpPr/>
          <p:nvPr/>
        </p:nvSpPr>
        <p:spPr>
          <a:xfrm>
            <a:off x="287703" y="5920620"/>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She Figures 2018-2024:</a:t>
            </a:r>
            <a:r>
              <a:rPr lang="en-US" sz="1450" dirty="0">
                <a:solidFill>
                  <a:srgbClr val="272525"/>
                </a:solidFill>
                <a:latin typeface="Inter" pitchFamily="34" charset="0"/>
                <a:ea typeface="Inter" pitchFamily="34" charset="-122"/>
                <a:cs typeface="Inter" pitchFamily="34" charset="-120"/>
              </a:rPr>
              <a:t> Flagship publication on gender equality in research and innovation across Europe</a:t>
            </a:r>
            <a:endParaRPr lang="en-US" sz="1450" dirty="0"/>
          </a:p>
        </p:txBody>
      </p:sp>
      <p:sp>
        <p:nvSpPr>
          <p:cNvPr id="8" name="Text 5"/>
          <p:cNvSpPr/>
          <p:nvPr/>
        </p:nvSpPr>
        <p:spPr>
          <a:xfrm>
            <a:off x="287703" y="6590823"/>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Food Price Monitoring:</a:t>
            </a:r>
            <a:r>
              <a:rPr lang="en-US" sz="1450" dirty="0">
                <a:solidFill>
                  <a:srgbClr val="272525"/>
                </a:solidFill>
                <a:latin typeface="Inter" pitchFamily="34" charset="0"/>
                <a:ea typeface="Inter" pitchFamily="34" charset="-122"/>
                <a:cs typeface="Inter" pitchFamily="34" charset="-120"/>
              </a:rPr>
              <a:t> Web-based indicators tracking price developments across food production chains</a:t>
            </a:r>
            <a:endParaRPr lang="en-US" sz="1450" dirty="0"/>
          </a:p>
        </p:txBody>
      </p:sp>
      <p:sp>
        <p:nvSpPr>
          <p:cNvPr id="9" name="Text 6"/>
          <p:cNvSpPr/>
          <p:nvPr/>
        </p:nvSpPr>
        <p:spPr>
          <a:xfrm>
            <a:off x="7085576" y="4096345"/>
            <a:ext cx="2360652" cy="295037"/>
          </a:xfrm>
          <a:prstGeom prst="rect">
            <a:avLst/>
          </a:prstGeom>
          <a:noFill/>
          <a:ln/>
        </p:spPr>
        <p:txBody>
          <a:bodyPr wrap="none" lIns="0" tIns="0" rIns="0" bIns="0" rtlCol="0" anchor="t"/>
          <a:lstStyle/>
          <a:p>
            <a:pPr marL="0" indent="0" algn="l">
              <a:lnSpc>
                <a:spcPts val="2300"/>
              </a:lnSpc>
              <a:buNone/>
            </a:pPr>
            <a:r>
              <a:rPr lang="en-US" sz="1850" b="1" dirty="0">
                <a:solidFill>
                  <a:srgbClr val="000000"/>
                </a:solidFill>
                <a:latin typeface="Inter Bold" pitchFamily="34" charset="0"/>
                <a:ea typeface="Inter Bold" pitchFamily="34" charset="-122"/>
                <a:cs typeface="Inter Bold" pitchFamily="34" charset="-120"/>
              </a:rPr>
              <a:t>Global Partnerships</a:t>
            </a:r>
            <a:endParaRPr lang="en-US" sz="1850" dirty="0"/>
          </a:p>
        </p:txBody>
      </p:sp>
      <p:sp>
        <p:nvSpPr>
          <p:cNvPr id="10" name="Text 7"/>
          <p:cNvSpPr/>
          <p:nvPr/>
        </p:nvSpPr>
        <p:spPr>
          <a:xfrm>
            <a:off x="7085576" y="4580215"/>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Bank of Greece:</a:t>
            </a:r>
            <a:r>
              <a:rPr lang="en-US" sz="1450" dirty="0">
                <a:solidFill>
                  <a:srgbClr val="272525"/>
                </a:solidFill>
                <a:latin typeface="Inter" pitchFamily="34" charset="0"/>
                <a:ea typeface="Inter" pitchFamily="34" charset="-122"/>
                <a:cs typeface="Inter" pitchFamily="34" charset="-120"/>
              </a:rPr>
              <a:t> Monthly Tourism Balance of Payments compilation since 2003</a:t>
            </a:r>
            <a:endParaRPr lang="en-US" sz="1450" dirty="0"/>
          </a:p>
        </p:txBody>
      </p:sp>
      <p:sp>
        <p:nvSpPr>
          <p:cNvPr id="11" name="Text 8"/>
          <p:cNvSpPr/>
          <p:nvPr/>
        </p:nvSpPr>
        <p:spPr>
          <a:xfrm>
            <a:off x="7085576" y="5250418"/>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African Development Bank:</a:t>
            </a:r>
            <a:r>
              <a:rPr lang="en-US" sz="1450" dirty="0">
                <a:solidFill>
                  <a:srgbClr val="272525"/>
                </a:solidFill>
                <a:latin typeface="Inter" pitchFamily="34" charset="0"/>
                <a:ea typeface="Inter" pitchFamily="34" charset="-122"/>
                <a:cs typeface="Inter" pitchFamily="34" charset="-120"/>
              </a:rPr>
              <a:t> Gender data portal for African statistics with Bill Gates Foundation funding</a:t>
            </a:r>
            <a:endParaRPr lang="en-US" sz="1450" dirty="0"/>
          </a:p>
        </p:txBody>
      </p:sp>
      <p:sp>
        <p:nvSpPr>
          <p:cNvPr id="12" name="Text 9"/>
          <p:cNvSpPr/>
          <p:nvPr/>
        </p:nvSpPr>
        <p:spPr>
          <a:xfrm>
            <a:off x="7085576" y="5920620"/>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PES Benchmarking:</a:t>
            </a:r>
            <a:r>
              <a:rPr lang="en-US" sz="1450" dirty="0">
                <a:solidFill>
                  <a:srgbClr val="272525"/>
                </a:solidFill>
                <a:latin typeface="Inter" pitchFamily="34" charset="0"/>
                <a:ea typeface="Inter" pitchFamily="34" charset="-122"/>
                <a:cs typeface="Inter" pitchFamily="34" charset="-120"/>
              </a:rPr>
              <a:t> Dynamic dashboard for EU Public Employment Services performance indicators</a:t>
            </a:r>
            <a:endParaRPr lang="en-US" sz="1450" dirty="0"/>
          </a:p>
        </p:txBody>
      </p:sp>
      <p:sp>
        <p:nvSpPr>
          <p:cNvPr id="13" name="Text 10"/>
          <p:cNvSpPr/>
          <p:nvPr/>
        </p:nvSpPr>
        <p:spPr>
          <a:xfrm>
            <a:off x="7085576" y="6590823"/>
            <a:ext cx="6329482" cy="604123"/>
          </a:xfrm>
          <a:prstGeom prst="rect">
            <a:avLst/>
          </a:prstGeom>
          <a:noFill/>
          <a:ln/>
        </p:spPr>
        <p:txBody>
          <a:bodyPr wrap="square" lIns="0" tIns="0" rIns="0" bIns="0" rtlCol="0" anchor="t"/>
          <a:lstStyle/>
          <a:p>
            <a:pPr marL="342900" indent="-342900" algn="just">
              <a:lnSpc>
                <a:spcPts val="2350"/>
              </a:lnSpc>
              <a:buSzPct val="100000"/>
              <a:buChar char="•"/>
            </a:pPr>
            <a:r>
              <a:rPr lang="en-US" sz="1450" b="1" dirty="0">
                <a:solidFill>
                  <a:srgbClr val="272525"/>
                </a:solidFill>
                <a:latin typeface="Inter" pitchFamily="34" charset="0"/>
                <a:ea typeface="Inter" pitchFamily="34" charset="-122"/>
                <a:cs typeface="Inter" pitchFamily="34" charset="-120"/>
              </a:rPr>
              <a:t>Innovation Union Database:</a:t>
            </a:r>
            <a:r>
              <a:rPr lang="en-US" sz="1450" dirty="0">
                <a:solidFill>
                  <a:srgbClr val="272525"/>
                </a:solidFill>
                <a:latin typeface="Inter" pitchFamily="34" charset="0"/>
                <a:ea typeface="Inter" pitchFamily="34" charset="-122"/>
                <a:cs typeface="Inter" pitchFamily="34" charset="-120"/>
              </a:rPr>
              <a:t> Maintenance and development </a:t>
            </a:r>
          </a:p>
          <a:p>
            <a:pPr algn="just">
              <a:lnSpc>
                <a:spcPts val="2350"/>
              </a:lnSpc>
              <a:buSzPct val="100000"/>
            </a:pPr>
            <a:r>
              <a:rPr lang="en-US" sz="1450" dirty="0">
                <a:solidFill>
                  <a:srgbClr val="272525"/>
                </a:solidFill>
                <a:latin typeface="Inter" pitchFamily="34" charset="0"/>
                <a:ea typeface="Inter" pitchFamily="34" charset="-122"/>
                <a:cs typeface="Inter" pitchFamily="34" charset="-120"/>
              </a:rPr>
              <a:t>       of EU competitiveness indicators</a:t>
            </a:r>
            <a:endParaRPr lang="en-US" sz="1450" dirty="0"/>
          </a:p>
        </p:txBody>
      </p:sp>
      <p:grpSp>
        <p:nvGrpSpPr>
          <p:cNvPr id="14" name="Group 13">
            <a:extLst>
              <a:ext uri="{FF2B5EF4-FFF2-40B4-BE49-F238E27FC236}">
                <a16:creationId xmlns:a16="http://schemas.microsoft.com/office/drawing/2014/main" id="{6F681D56-0277-8BFB-338A-3B084B997A75}"/>
              </a:ext>
            </a:extLst>
          </p:cNvPr>
          <p:cNvGrpSpPr/>
          <p:nvPr/>
        </p:nvGrpSpPr>
        <p:grpSpPr>
          <a:xfrm>
            <a:off x="12824749" y="6524743"/>
            <a:ext cx="1805651" cy="1641565"/>
            <a:chOff x="0" y="6310549"/>
            <a:chExt cx="1781175" cy="1796108"/>
          </a:xfrm>
        </p:grpSpPr>
        <p:pic>
          <p:nvPicPr>
            <p:cNvPr id="15" name="Picture 3">
              <a:extLst>
                <a:ext uri="{FF2B5EF4-FFF2-40B4-BE49-F238E27FC236}">
                  <a16:creationId xmlns:a16="http://schemas.microsoft.com/office/drawing/2014/main" id="{2A804EF7-1174-EEE5-81BC-094BB01951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3715" y="6310549"/>
              <a:ext cx="12001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E7E2AAAF-E10A-0207-F885-AF9B0A60F4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7458957"/>
              <a:ext cx="1781175" cy="6477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13648" y="939641"/>
            <a:ext cx="9900166"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The Digital Divide: A European Challenge</a:t>
            </a:r>
            <a:endParaRPr lang="en-US" sz="3900" dirty="0"/>
          </a:p>
        </p:txBody>
      </p:sp>
      <p:sp>
        <p:nvSpPr>
          <p:cNvPr id="3" name="Text 1"/>
          <p:cNvSpPr/>
          <p:nvPr/>
        </p:nvSpPr>
        <p:spPr>
          <a:xfrm>
            <a:off x="613648" y="195655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Inter" pitchFamily="34" charset="0"/>
                <a:ea typeface="Inter" pitchFamily="34" charset="-122"/>
                <a:cs typeface="Inter" pitchFamily="34" charset="-120"/>
              </a:rPr>
              <a:t>The urgency for digital inclusion solutions is underscored by stark European data that reveals significant gaps in digital access and skills across vulnerable populations.</a:t>
            </a:r>
            <a:endParaRPr lang="en-US" sz="1550" dirty="0"/>
          </a:p>
        </p:txBody>
      </p:sp>
      <p:sp>
        <p:nvSpPr>
          <p:cNvPr id="4" name="Text 2"/>
          <p:cNvSpPr/>
          <p:nvPr/>
        </p:nvSpPr>
        <p:spPr>
          <a:xfrm>
            <a:off x="613648" y="2914054"/>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Inter Bold" pitchFamily="34" charset="0"/>
                <a:ea typeface="Inter Bold" pitchFamily="34" charset="-122"/>
                <a:cs typeface="Inter Bold" pitchFamily="34" charset="-120"/>
              </a:rPr>
              <a:t>46%</a:t>
            </a:r>
            <a:endParaRPr lang="en-US" sz="5150" dirty="0"/>
          </a:p>
        </p:txBody>
      </p:sp>
      <p:sp>
        <p:nvSpPr>
          <p:cNvPr id="5" name="Text 3"/>
          <p:cNvSpPr/>
          <p:nvPr/>
        </p:nvSpPr>
        <p:spPr>
          <a:xfrm>
            <a:off x="613648" y="3817024"/>
            <a:ext cx="3074670" cy="620316"/>
          </a:xfrm>
          <a:prstGeom prst="rect">
            <a:avLst/>
          </a:prstGeom>
          <a:noFill/>
          <a:ln/>
        </p:spPr>
        <p:txBody>
          <a:bodyPr wrap="square" lIns="0" tIns="0" rIns="0" bIns="0" rtlCol="0" anchor="t"/>
          <a:lstStyle/>
          <a:p>
            <a:pPr marL="0" indent="0" algn="ctr">
              <a:lnSpc>
                <a:spcPts val="2400"/>
              </a:lnSpc>
              <a:buNone/>
            </a:pPr>
            <a:r>
              <a:rPr lang="en-US" sz="1950" b="1" dirty="0">
                <a:solidFill>
                  <a:srgbClr val="272525"/>
                </a:solidFill>
                <a:latin typeface="Inter Bold" pitchFamily="34" charset="0"/>
                <a:ea typeface="Inter Bold" pitchFamily="34" charset="-122"/>
                <a:cs typeface="Inter Bold" pitchFamily="34" charset="-120"/>
              </a:rPr>
              <a:t>EU Citizens Lack Basic Digital Skills</a:t>
            </a:r>
            <a:endParaRPr lang="en-US" sz="1950" dirty="0"/>
          </a:p>
        </p:txBody>
      </p:sp>
      <p:sp>
        <p:nvSpPr>
          <p:cNvPr id="6" name="Text 4"/>
          <p:cNvSpPr/>
          <p:nvPr/>
        </p:nvSpPr>
        <p:spPr>
          <a:xfrm>
            <a:off x="613648" y="4556402"/>
            <a:ext cx="3074670" cy="635079"/>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Inter" pitchFamily="34" charset="0"/>
                <a:ea typeface="Inter" pitchFamily="34" charset="-122"/>
                <a:cs typeface="Inter" pitchFamily="34" charset="-120"/>
              </a:rPr>
              <a:t>Approximately 205 million people across Europe</a:t>
            </a:r>
            <a:endParaRPr lang="en-US" sz="1550" dirty="0"/>
          </a:p>
        </p:txBody>
      </p:sp>
      <p:sp>
        <p:nvSpPr>
          <p:cNvPr id="7" name="Text 5"/>
          <p:cNvSpPr/>
          <p:nvPr/>
        </p:nvSpPr>
        <p:spPr>
          <a:xfrm>
            <a:off x="3936325" y="2914054"/>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Inter Bold" pitchFamily="34" charset="0"/>
                <a:ea typeface="Inter Bold" pitchFamily="34" charset="-122"/>
                <a:cs typeface="Inter Bold" pitchFamily="34" charset="-120"/>
              </a:rPr>
              <a:t>49.94%</a:t>
            </a:r>
            <a:endParaRPr lang="en-US" sz="5150" dirty="0"/>
          </a:p>
        </p:txBody>
      </p:sp>
      <p:sp>
        <p:nvSpPr>
          <p:cNvPr id="8" name="Text 6"/>
          <p:cNvSpPr/>
          <p:nvPr/>
        </p:nvSpPr>
        <p:spPr>
          <a:xfrm>
            <a:off x="3936325" y="3817024"/>
            <a:ext cx="3074670" cy="620316"/>
          </a:xfrm>
          <a:prstGeom prst="rect">
            <a:avLst/>
          </a:prstGeom>
          <a:noFill/>
          <a:ln/>
        </p:spPr>
        <p:txBody>
          <a:bodyPr wrap="square" lIns="0" tIns="0" rIns="0" bIns="0" rtlCol="0" anchor="t"/>
          <a:lstStyle/>
          <a:p>
            <a:pPr marL="0" indent="0" algn="ctr">
              <a:lnSpc>
                <a:spcPts val="2400"/>
              </a:lnSpc>
              <a:buNone/>
            </a:pPr>
            <a:r>
              <a:rPr lang="en-US" sz="1950" b="1" dirty="0">
                <a:solidFill>
                  <a:srgbClr val="272525"/>
                </a:solidFill>
                <a:latin typeface="Inter Bold" pitchFamily="34" charset="0"/>
                <a:ea typeface="Inter Bold" pitchFamily="34" charset="-122"/>
                <a:cs typeface="Inter Bold" pitchFamily="34" charset="-120"/>
              </a:rPr>
              <a:t>Seniors Use E-Government</a:t>
            </a:r>
            <a:endParaRPr lang="en-US" sz="1950" dirty="0"/>
          </a:p>
        </p:txBody>
      </p:sp>
      <p:sp>
        <p:nvSpPr>
          <p:cNvPr id="9" name="Text 7"/>
          <p:cNvSpPr/>
          <p:nvPr/>
        </p:nvSpPr>
        <p:spPr>
          <a:xfrm>
            <a:off x="3936325" y="4556402"/>
            <a:ext cx="3074670" cy="635079"/>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Inter" pitchFamily="34" charset="0"/>
                <a:ea typeface="Inter" pitchFamily="34" charset="-122"/>
                <a:cs typeface="Inter" pitchFamily="34" charset="-120"/>
              </a:rPr>
              <a:t>Citizens aged 65+ compared to 70% general population</a:t>
            </a:r>
            <a:endParaRPr lang="en-US" sz="1550" dirty="0"/>
          </a:p>
        </p:txBody>
      </p:sp>
      <p:sp>
        <p:nvSpPr>
          <p:cNvPr id="10" name="Text 8"/>
          <p:cNvSpPr/>
          <p:nvPr/>
        </p:nvSpPr>
        <p:spPr>
          <a:xfrm>
            <a:off x="7259002" y="2914054"/>
            <a:ext cx="3074670" cy="654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Inter Bold" pitchFamily="34" charset="0"/>
                <a:ea typeface="Inter Bold" pitchFamily="34" charset="-122"/>
                <a:cs typeface="Inter Bold" pitchFamily="34" charset="-120"/>
              </a:rPr>
              <a:t>12.24%</a:t>
            </a:r>
            <a:endParaRPr lang="en-US" sz="5150" dirty="0"/>
          </a:p>
        </p:txBody>
      </p:sp>
      <p:sp>
        <p:nvSpPr>
          <p:cNvPr id="11" name="Text 9"/>
          <p:cNvSpPr/>
          <p:nvPr/>
        </p:nvSpPr>
        <p:spPr>
          <a:xfrm>
            <a:off x="7259002" y="3817024"/>
            <a:ext cx="3074670" cy="620316"/>
          </a:xfrm>
          <a:prstGeom prst="rect">
            <a:avLst/>
          </a:prstGeom>
          <a:noFill/>
          <a:ln/>
        </p:spPr>
        <p:txBody>
          <a:bodyPr wrap="square" lIns="0" tIns="0" rIns="0" bIns="0" rtlCol="0" anchor="t"/>
          <a:lstStyle/>
          <a:p>
            <a:pPr marL="0" indent="0" algn="ctr">
              <a:lnSpc>
                <a:spcPts val="2400"/>
              </a:lnSpc>
              <a:buNone/>
            </a:pPr>
            <a:r>
              <a:rPr lang="en-US" sz="1950" b="1" dirty="0">
                <a:solidFill>
                  <a:srgbClr val="272525"/>
                </a:solidFill>
                <a:latin typeface="Inter Bold" pitchFamily="34" charset="0"/>
                <a:ea typeface="Inter Bold" pitchFamily="34" charset="-122"/>
                <a:cs typeface="Inter Bold" pitchFamily="34" charset="-120"/>
              </a:rPr>
              <a:t>Elderly Use Online Education</a:t>
            </a:r>
            <a:endParaRPr lang="en-US" sz="1950" dirty="0"/>
          </a:p>
        </p:txBody>
      </p:sp>
      <p:sp>
        <p:nvSpPr>
          <p:cNvPr id="12" name="Text 10"/>
          <p:cNvSpPr/>
          <p:nvPr/>
        </p:nvSpPr>
        <p:spPr>
          <a:xfrm>
            <a:off x="7259002" y="4556402"/>
            <a:ext cx="3074670" cy="635079"/>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Inter" pitchFamily="34" charset="0"/>
                <a:ea typeface="Inter" pitchFamily="34" charset="-122"/>
                <a:cs typeface="Inter" pitchFamily="34" charset="-120"/>
              </a:rPr>
              <a:t>Compared to 33% of general population</a:t>
            </a:r>
            <a:endParaRPr lang="en-US" sz="1550" dirty="0"/>
          </a:p>
        </p:txBody>
      </p:sp>
      <p:sp>
        <p:nvSpPr>
          <p:cNvPr id="13" name="Text 11"/>
          <p:cNvSpPr/>
          <p:nvPr/>
        </p:nvSpPr>
        <p:spPr>
          <a:xfrm>
            <a:off x="10581679" y="2914054"/>
            <a:ext cx="3074789" cy="654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Inter Bold" pitchFamily="34" charset="0"/>
                <a:ea typeface="Inter Bold" pitchFamily="34" charset="-122"/>
                <a:cs typeface="Inter Bold" pitchFamily="34" charset="-120"/>
              </a:rPr>
              <a:t>76.26%</a:t>
            </a:r>
            <a:endParaRPr lang="en-US" sz="5150" dirty="0"/>
          </a:p>
        </p:txBody>
      </p:sp>
      <p:sp>
        <p:nvSpPr>
          <p:cNvPr id="14" name="Text 12"/>
          <p:cNvSpPr/>
          <p:nvPr/>
        </p:nvSpPr>
        <p:spPr>
          <a:xfrm>
            <a:off x="10878621" y="3817024"/>
            <a:ext cx="2480905" cy="310158"/>
          </a:xfrm>
          <a:prstGeom prst="rect">
            <a:avLst/>
          </a:prstGeom>
          <a:noFill/>
          <a:ln/>
        </p:spPr>
        <p:txBody>
          <a:bodyPr wrap="none" lIns="0" tIns="0" rIns="0" bIns="0" rtlCol="0" anchor="t"/>
          <a:lstStyle/>
          <a:p>
            <a:pPr marL="0" indent="0" algn="ctr">
              <a:lnSpc>
                <a:spcPts val="2400"/>
              </a:lnSpc>
              <a:buNone/>
            </a:pPr>
            <a:r>
              <a:rPr lang="en-US" sz="1950" b="1" dirty="0">
                <a:solidFill>
                  <a:srgbClr val="272525"/>
                </a:solidFill>
                <a:latin typeface="Inter Bold" pitchFamily="34" charset="0"/>
                <a:ea typeface="Inter Bold" pitchFamily="34" charset="-122"/>
                <a:cs typeface="Inter Bold" pitchFamily="34" charset="-120"/>
              </a:rPr>
              <a:t>Elderly Now Online</a:t>
            </a:r>
            <a:endParaRPr lang="en-US" sz="1950" dirty="0"/>
          </a:p>
        </p:txBody>
      </p:sp>
      <p:sp>
        <p:nvSpPr>
          <p:cNvPr id="15" name="Text 13"/>
          <p:cNvSpPr/>
          <p:nvPr/>
        </p:nvSpPr>
        <p:spPr>
          <a:xfrm>
            <a:off x="10581679" y="4246245"/>
            <a:ext cx="3074789" cy="635079"/>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Inter" pitchFamily="34" charset="0"/>
                <a:ea typeface="Inter" pitchFamily="34" charset="-122"/>
                <a:cs typeface="Inter" pitchFamily="34" charset="-120"/>
              </a:rPr>
              <a:t>Up from 61% in 2020, but gaps remain in meaningful use</a:t>
            </a:r>
            <a:endParaRPr lang="en-US" sz="1550" dirty="0"/>
          </a:p>
        </p:txBody>
      </p:sp>
      <p:sp>
        <p:nvSpPr>
          <p:cNvPr id="16" name="Text 14"/>
          <p:cNvSpPr/>
          <p:nvPr/>
        </p:nvSpPr>
        <p:spPr>
          <a:xfrm>
            <a:off x="613647" y="5732263"/>
            <a:ext cx="13042821" cy="1367973"/>
          </a:xfrm>
          <a:prstGeom prst="rect">
            <a:avLst/>
          </a:prstGeom>
          <a:solidFill>
            <a:schemeClr val="bg2">
              <a:lumMod val="90000"/>
            </a:schemeClr>
          </a:solidFill>
          <a:ln/>
        </p:spPr>
        <p:txBody>
          <a:bodyPr wrap="square" lIns="0" tIns="0" rIns="0" bIns="0" rtlCol="0" anchor="t"/>
          <a:lstStyle/>
          <a:p>
            <a:pPr marL="0" indent="0" algn="l">
              <a:lnSpc>
                <a:spcPts val="2500"/>
              </a:lnSpc>
              <a:buNone/>
            </a:pPr>
            <a:r>
              <a:rPr lang="en-US" sz="2000" dirty="0">
                <a:solidFill>
                  <a:srgbClr val="272525"/>
                </a:solidFill>
                <a:latin typeface="Inter" pitchFamily="34" charset="0"/>
                <a:ea typeface="Inter" pitchFamily="34" charset="-122"/>
                <a:cs typeface="Inter" pitchFamily="34" charset="-120"/>
              </a:rPr>
              <a:t>Countries with </a:t>
            </a:r>
            <a:r>
              <a:rPr lang="en-US" sz="2000" b="1" dirty="0">
                <a:solidFill>
                  <a:srgbClr val="272525"/>
                </a:solidFill>
                <a:latin typeface="Inter" pitchFamily="34" charset="0"/>
                <a:ea typeface="Inter" pitchFamily="34" charset="-122"/>
                <a:cs typeface="Inter" pitchFamily="34" charset="-120"/>
              </a:rPr>
              <a:t>highest</a:t>
            </a:r>
            <a:r>
              <a:rPr lang="en-US" sz="2000" dirty="0">
                <a:solidFill>
                  <a:srgbClr val="272525"/>
                </a:solidFill>
                <a:latin typeface="Inter" pitchFamily="34" charset="0"/>
                <a:ea typeface="Inter" pitchFamily="34" charset="-122"/>
                <a:cs typeface="Inter" pitchFamily="34" charset="-120"/>
              </a:rPr>
              <a:t> digital exclusion rates include Romania, </a:t>
            </a:r>
            <a:r>
              <a:rPr lang="en-US" sz="2000" b="1" dirty="0">
                <a:solidFill>
                  <a:srgbClr val="272525"/>
                </a:solidFill>
                <a:latin typeface="Inter" pitchFamily="34" charset="0"/>
                <a:ea typeface="Inter" pitchFamily="34" charset="-122"/>
                <a:cs typeface="Inter" pitchFamily="34" charset="-120"/>
              </a:rPr>
              <a:t>Greece</a:t>
            </a:r>
            <a:r>
              <a:rPr lang="en-US" sz="2000" dirty="0">
                <a:solidFill>
                  <a:srgbClr val="272525"/>
                </a:solidFill>
                <a:latin typeface="Inter" pitchFamily="34" charset="0"/>
                <a:ea typeface="Inter" pitchFamily="34" charset="-122"/>
                <a:cs typeface="Inter" pitchFamily="34" charset="-120"/>
              </a:rPr>
              <a:t>, and Bulgaria. </a:t>
            </a:r>
          </a:p>
          <a:p>
            <a:pPr marL="0" indent="0" algn="l">
              <a:lnSpc>
                <a:spcPts val="2500"/>
              </a:lnSpc>
              <a:buNone/>
            </a:pPr>
            <a:endParaRPr lang="en-US" sz="2000" dirty="0">
              <a:solidFill>
                <a:srgbClr val="272525"/>
              </a:solidFill>
              <a:latin typeface="Inter" pitchFamily="34" charset="0"/>
              <a:ea typeface="Inter" pitchFamily="34" charset="-122"/>
              <a:cs typeface="Inter" pitchFamily="34" charset="-120"/>
            </a:endParaRPr>
          </a:p>
          <a:p>
            <a:pPr marL="0" indent="0" algn="l">
              <a:lnSpc>
                <a:spcPts val="2500"/>
              </a:lnSpc>
              <a:buNone/>
            </a:pPr>
            <a:r>
              <a:rPr lang="en-US" sz="2000" dirty="0">
                <a:solidFill>
                  <a:srgbClr val="272525"/>
                </a:solidFill>
                <a:latin typeface="Inter" pitchFamily="34" charset="0"/>
                <a:ea typeface="Inter" pitchFamily="34" charset="-122"/>
                <a:cs typeface="Inter" pitchFamily="34" charset="-120"/>
              </a:rPr>
              <a:t>These statistics demonstrate that vulnerable groups face compounding barriers: lack of access, insufficient skills, and services not designed for their needs.</a:t>
            </a:r>
            <a:endParaRPr lang="en-US" sz="2000" dirty="0"/>
          </a:p>
        </p:txBody>
      </p:sp>
      <p:sp>
        <p:nvSpPr>
          <p:cNvPr id="18" name="TextBox 17">
            <a:extLst>
              <a:ext uri="{FF2B5EF4-FFF2-40B4-BE49-F238E27FC236}">
                <a16:creationId xmlns:a16="http://schemas.microsoft.com/office/drawing/2014/main" id="{93F4A6CE-C219-CC1B-8A09-2C1EBC78DF51}"/>
              </a:ext>
            </a:extLst>
          </p:cNvPr>
          <p:cNvSpPr txBox="1"/>
          <p:nvPr/>
        </p:nvSpPr>
        <p:spPr>
          <a:xfrm>
            <a:off x="439837" y="7418395"/>
            <a:ext cx="10141842" cy="646331"/>
          </a:xfrm>
          <a:prstGeom prst="rect">
            <a:avLst/>
          </a:prstGeom>
          <a:noFill/>
        </p:spPr>
        <p:txBody>
          <a:bodyPr wrap="square">
            <a:spAutoFit/>
          </a:bodyPr>
          <a:lstStyle/>
          <a:p>
            <a:r>
              <a:rPr lang="en-US" dirty="0"/>
              <a:t>Sources: </a:t>
            </a:r>
            <a:r>
              <a:rPr lang="en-US" dirty="0" err="1"/>
              <a:t>Eurofound</a:t>
            </a:r>
            <a:r>
              <a:rPr lang="en-US" dirty="0"/>
              <a:t> (</a:t>
            </a:r>
            <a:r>
              <a:rPr lang="en-US" dirty="0">
                <a:hlinkClick r:id="rId3"/>
              </a:rPr>
              <a:t>https://www.eurofound.europa.eu/</a:t>
            </a:r>
            <a:r>
              <a:rPr lang="en-US" dirty="0"/>
              <a:t>), </a:t>
            </a:r>
          </a:p>
          <a:p>
            <a:r>
              <a:rPr lang="en-US" dirty="0"/>
              <a:t>                European Commission Digital Decade Report (</a:t>
            </a:r>
            <a:r>
              <a:rPr lang="en-US" dirty="0">
                <a:hlinkClick r:id="rId4"/>
              </a:rPr>
              <a:t>https://digital-strategy.ec.europa.eu/</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69407"/>
            <a:ext cx="9702046"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Barcelona's NaviLens: Navigation for All</a:t>
            </a:r>
            <a:endParaRPr lang="en-US" sz="3900" dirty="0"/>
          </a:p>
        </p:txBody>
      </p:sp>
      <p:sp>
        <p:nvSpPr>
          <p:cNvPr id="3" name="Text 1"/>
          <p:cNvSpPr/>
          <p:nvPr/>
        </p:nvSpPr>
        <p:spPr>
          <a:xfrm>
            <a:off x="793790" y="2065734"/>
            <a:ext cx="7632025" cy="1270159"/>
          </a:xfrm>
          <a:prstGeom prst="rect">
            <a:avLst/>
          </a:prstGeom>
          <a:noFill/>
          <a:ln/>
        </p:spPr>
        <p:txBody>
          <a:bodyPr wrap="square" lIns="0" tIns="0" rIns="0" bIns="0" rtlCol="0" anchor="t"/>
          <a:lstStyle/>
          <a:p>
            <a:pPr marL="0" indent="0" algn="l">
              <a:lnSpc>
                <a:spcPts val="2500"/>
              </a:lnSpc>
              <a:buNone/>
            </a:pPr>
            <a:r>
              <a:rPr lang="en-US" sz="1600" dirty="0">
                <a:solidFill>
                  <a:schemeClr val="accent1">
                    <a:lumMod val="75000"/>
                  </a:schemeClr>
                </a:solidFill>
                <a:latin typeface="Inter" pitchFamily="34" charset="0"/>
                <a:ea typeface="Inter" pitchFamily="34" charset="-122"/>
                <a:cs typeface="Inter" pitchFamily="34" charset="-120"/>
              </a:rPr>
              <a:t>Barcelona has pioneered the use of NaviLens, </a:t>
            </a:r>
            <a:r>
              <a:rPr lang="en-US" sz="1600" b="1" dirty="0">
                <a:solidFill>
                  <a:schemeClr val="accent1">
                    <a:lumMod val="75000"/>
                  </a:schemeClr>
                </a:solidFill>
                <a:latin typeface="Inter" pitchFamily="34" charset="0"/>
                <a:ea typeface="Inter" pitchFamily="34" charset="-122"/>
                <a:cs typeface="Inter" pitchFamily="34" charset="-120"/>
              </a:rPr>
              <a:t>a color-coded QR system </a:t>
            </a:r>
            <a:r>
              <a:rPr lang="en-US" sz="1600" dirty="0">
                <a:solidFill>
                  <a:schemeClr val="accent1">
                    <a:lumMod val="75000"/>
                  </a:schemeClr>
                </a:solidFill>
                <a:latin typeface="Inter" pitchFamily="34" charset="0"/>
                <a:ea typeface="Inter" pitchFamily="34" charset="-122"/>
                <a:cs typeface="Inter" pitchFamily="34" charset="-120"/>
              </a:rPr>
              <a:t>specifically designed for blind and visually impaired people. </a:t>
            </a:r>
          </a:p>
          <a:p>
            <a:pPr marL="0" indent="0" algn="l">
              <a:lnSpc>
                <a:spcPts val="2500"/>
              </a:lnSpc>
              <a:buNone/>
            </a:pPr>
            <a:r>
              <a:rPr lang="en-US" sz="1600" dirty="0">
                <a:solidFill>
                  <a:schemeClr val="accent1">
                    <a:lumMod val="75000"/>
                  </a:schemeClr>
                </a:solidFill>
                <a:latin typeface="Inter" pitchFamily="34" charset="0"/>
                <a:ea typeface="Inter" pitchFamily="34" charset="-122"/>
                <a:cs typeface="Inter" pitchFamily="34" charset="-120"/>
              </a:rPr>
              <a:t>This innovative technology has been implemented across the city's </a:t>
            </a:r>
            <a:r>
              <a:rPr lang="en-US" sz="1600" b="1" dirty="0">
                <a:solidFill>
                  <a:schemeClr val="accent1">
                    <a:lumMod val="75000"/>
                  </a:schemeClr>
                </a:solidFill>
                <a:latin typeface="Inter" pitchFamily="34" charset="0"/>
                <a:ea typeface="Inter" pitchFamily="34" charset="-122"/>
                <a:cs typeface="Inter" pitchFamily="34" charset="-120"/>
              </a:rPr>
              <a:t>metro and bus system,</a:t>
            </a:r>
            <a:r>
              <a:rPr lang="en-US" sz="1600" dirty="0">
                <a:solidFill>
                  <a:schemeClr val="accent1">
                    <a:lumMod val="75000"/>
                  </a:schemeClr>
                </a:solidFill>
                <a:latin typeface="Inter" pitchFamily="34" charset="0"/>
                <a:ea typeface="Inter" pitchFamily="34" charset="-122"/>
                <a:cs typeface="Inter" pitchFamily="34" charset="-120"/>
              </a:rPr>
              <a:t> with codes at entrances, platforms, and ticket machines.</a:t>
            </a:r>
            <a:endParaRPr lang="en-US" sz="1600" dirty="0">
              <a:solidFill>
                <a:schemeClr val="accent1">
                  <a:lumMod val="75000"/>
                </a:schemeClr>
              </a:solidFill>
            </a:endParaRPr>
          </a:p>
        </p:txBody>
      </p:sp>
      <p:sp>
        <p:nvSpPr>
          <p:cNvPr id="4" name="Text 2"/>
          <p:cNvSpPr/>
          <p:nvPr/>
        </p:nvSpPr>
        <p:spPr>
          <a:xfrm>
            <a:off x="701192" y="3953838"/>
            <a:ext cx="7632025" cy="317540"/>
          </a:xfrm>
          <a:prstGeom prst="rect">
            <a:avLst/>
          </a:prstGeom>
          <a:noFill/>
          <a:ln/>
        </p:spPr>
        <p:txBody>
          <a:bodyPr wrap="none" lIns="0" tIns="0" rIns="0" bIns="0" rtlCol="0" anchor="t"/>
          <a:lstStyle/>
          <a:p>
            <a:pPr marL="0" indent="0" algn="l">
              <a:lnSpc>
                <a:spcPts val="2500"/>
              </a:lnSpc>
              <a:buNone/>
            </a:pPr>
            <a:r>
              <a:rPr lang="en-US" b="1" dirty="0">
                <a:solidFill>
                  <a:srgbClr val="272525"/>
                </a:solidFill>
                <a:latin typeface="Inter" pitchFamily="34" charset="0"/>
                <a:ea typeface="Inter" pitchFamily="34" charset="-122"/>
                <a:cs typeface="Inter" pitchFamily="34" charset="-120"/>
              </a:rPr>
              <a:t>Key Features:</a:t>
            </a:r>
            <a:endParaRPr lang="en-US" dirty="0"/>
          </a:p>
        </p:txBody>
      </p:sp>
      <p:sp>
        <p:nvSpPr>
          <p:cNvPr id="5" name="Text 3"/>
          <p:cNvSpPr/>
          <p:nvPr/>
        </p:nvSpPr>
        <p:spPr>
          <a:xfrm>
            <a:off x="701192" y="4449971"/>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272525"/>
                </a:solidFill>
                <a:latin typeface="Inter" pitchFamily="34" charset="0"/>
                <a:ea typeface="Inter" pitchFamily="34" charset="-122"/>
                <a:cs typeface="Inter" pitchFamily="34" charset="-120"/>
              </a:rPr>
              <a:t>Codes can be scanned from up to 12 meters away without precise focusing</a:t>
            </a:r>
            <a:endParaRPr lang="en-US" dirty="0"/>
          </a:p>
        </p:txBody>
      </p:sp>
      <p:sp>
        <p:nvSpPr>
          <p:cNvPr id="6" name="Text 4"/>
          <p:cNvSpPr/>
          <p:nvPr/>
        </p:nvSpPr>
        <p:spPr>
          <a:xfrm>
            <a:off x="701192" y="4836924"/>
            <a:ext cx="7632025" cy="635079"/>
          </a:xfrm>
          <a:prstGeom prst="rect">
            <a:avLst/>
          </a:prstGeom>
          <a:noFill/>
          <a:ln/>
        </p:spPr>
        <p:txBody>
          <a:bodyPr wrap="square" lIns="0" tIns="0" rIns="0" bIns="0" rtlCol="0" anchor="t"/>
          <a:lstStyle/>
          <a:p>
            <a:pPr marL="342900" indent="-342900" algn="l">
              <a:lnSpc>
                <a:spcPts val="2500"/>
              </a:lnSpc>
              <a:buSzPct val="100000"/>
              <a:buChar char="•"/>
            </a:pPr>
            <a:r>
              <a:rPr lang="en-US" dirty="0">
                <a:solidFill>
                  <a:srgbClr val="272525"/>
                </a:solidFill>
                <a:latin typeface="Inter" pitchFamily="34" charset="0"/>
                <a:ea typeface="Inter" pitchFamily="34" charset="-122"/>
                <a:cs typeface="Inter" pitchFamily="34" charset="-120"/>
              </a:rPr>
              <a:t>Information delivered in 33 languages through </a:t>
            </a:r>
            <a:r>
              <a:rPr lang="en-US" b="1" dirty="0">
                <a:solidFill>
                  <a:srgbClr val="272525"/>
                </a:solidFill>
                <a:latin typeface="Inter" pitchFamily="34" charset="0"/>
                <a:ea typeface="Inter" pitchFamily="34" charset="-122"/>
                <a:cs typeface="Inter" pitchFamily="34" charset="-120"/>
              </a:rPr>
              <a:t>audio, sign language video, or easy-read text</a:t>
            </a:r>
            <a:endParaRPr lang="en-US" b="1" dirty="0"/>
          </a:p>
        </p:txBody>
      </p:sp>
      <p:sp>
        <p:nvSpPr>
          <p:cNvPr id="7" name="Text 5"/>
          <p:cNvSpPr/>
          <p:nvPr/>
        </p:nvSpPr>
        <p:spPr>
          <a:xfrm>
            <a:off x="701192" y="5541417"/>
            <a:ext cx="7632025" cy="635079"/>
          </a:xfrm>
          <a:prstGeom prst="rect">
            <a:avLst/>
          </a:prstGeom>
          <a:noFill/>
          <a:ln/>
        </p:spPr>
        <p:txBody>
          <a:bodyPr wrap="square" lIns="0" tIns="0" rIns="0" bIns="0" rtlCol="0" anchor="t"/>
          <a:lstStyle/>
          <a:p>
            <a:pPr marL="342900" indent="-342900" algn="l">
              <a:lnSpc>
                <a:spcPts val="2500"/>
              </a:lnSpc>
              <a:buSzPct val="100000"/>
              <a:buChar char="•"/>
            </a:pPr>
            <a:r>
              <a:rPr lang="en-US" dirty="0">
                <a:solidFill>
                  <a:srgbClr val="272525"/>
                </a:solidFill>
                <a:latin typeface="Inter" pitchFamily="34" charset="0"/>
                <a:ea typeface="Inter" pitchFamily="34" charset="-122"/>
                <a:cs typeface="Inter" pitchFamily="34" charset="-120"/>
              </a:rPr>
              <a:t>Archaeological </a:t>
            </a:r>
            <a:r>
              <a:rPr lang="en-US" b="1" dirty="0">
                <a:solidFill>
                  <a:srgbClr val="272525"/>
                </a:solidFill>
                <a:latin typeface="Inter" pitchFamily="34" charset="0"/>
                <a:ea typeface="Inter" pitchFamily="34" charset="-122"/>
                <a:cs typeface="Inter" pitchFamily="34" charset="-120"/>
              </a:rPr>
              <a:t>Museum</a:t>
            </a:r>
            <a:r>
              <a:rPr lang="en-US" dirty="0">
                <a:solidFill>
                  <a:srgbClr val="272525"/>
                </a:solidFill>
                <a:latin typeface="Inter" pitchFamily="34" charset="0"/>
                <a:ea typeface="Inter" pitchFamily="34" charset="-122"/>
                <a:cs typeface="Inter" pitchFamily="34" charset="-120"/>
              </a:rPr>
              <a:t> of Murcia uses NaviLens for exhibit information and indoor navigation</a:t>
            </a:r>
            <a:endParaRPr lang="en-US" dirty="0"/>
          </a:p>
        </p:txBody>
      </p:sp>
      <p:sp>
        <p:nvSpPr>
          <p:cNvPr id="8" name="Text 6"/>
          <p:cNvSpPr/>
          <p:nvPr/>
        </p:nvSpPr>
        <p:spPr>
          <a:xfrm>
            <a:off x="701192" y="6245910"/>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272525"/>
                </a:solidFill>
                <a:latin typeface="Inter" pitchFamily="34" charset="0"/>
                <a:ea typeface="Inter" pitchFamily="34" charset="-122"/>
                <a:cs typeface="Inter" pitchFamily="34" charset="-120"/>
              </a:rPr>
              <a:t>Recognized with multiple European innovation </a:t>
            </a:r>
            <a:r>
              <a:rPr lang="en-US" b="1" dirty="0">
                <a:solidFill>
                  <a:srgbClr val="272525"/>
                </a:solidFill>
                <a:latin typeface="Inter" pitchFamily="34" charset="0"/>
                <a:ea typeface="Inter" pitchFamily="34" charset="-122"/>
                <a:cs typeface="Inter" pitchFamily="34" charset="-120"/>
              </a:rPr>
              <a:t>awards</a:t>
            </a:r>
            <a:endParaRPr lang="en-US" b="1" dirty="0"/>
          </a:p>
        </p:txBody>
      </p:sp>
      <p:pic>
        <p:nvPicPr>
          <p:cNvPr id="9" name="Image 0"/>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57381" y="2145457"/>
            <a:ext cx="4926568" cy="49265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24119"/>
            <a:ext cx="12470487" cy="620078"/>
          </a:xfrm>
          <a:prstGeom prst="rect">
            <a:avLst/>
          </a:prstGeom>
          <a:noFill/>
          <a:ln/>
        </p:spPr>
        <p:txBody>
          <a:bodyPr wrap="none" lIns="0" tIns="0" rIns="0" bIns="0" rtlCol="0" anchor="t"/>
          <a:lstStyle/>
          <a:p>
            <a:pPr marL="0" indent="0" algn="l">
              <a:lnSpc>
                <a:spcPts val="4850"/>
              </a:lnSpc>
              <a:buNone/>
            </a:pPr>
            <a:r>
              <a:rPr lang="en-US" sz="3900" b="1" dirty="0">
                <a:solidFill>
                  <a:srgbClr val="000000"/>
                </a:solidFill>
                <a:latin typeface="Inter Bold" pitchFamily="34" charset="0"/>
                <a:ea typeface="Inter Bold" pitchFamily="34" charset="-122"/>
                <a:cs typeface="Inter Bold" pitchFamily="34" charset="-120"/>
              </a:rPr>
              <a:t>Helsinki: Combining Technology with Human Touch</a:t>
            </a:r>
            <a:endParaRPr lang="en-US" sz="3900" dirty="0"/>
          </a:p>
        </p:txBody>
      </p:sp>
      <p:sp>
        <p:nvSpPr>
          <p:cNvPr id="3" name="Shape 1"/>
          <p:cNvSpPr/>
          <p:nvPr/>
        </p:nvSpPr>
        <p:spPr>
          <a:xfrm>
            <a:off x="793790" y="2541032"/>
            <a:ext cx="6422231" cy="2141815"/>
          </a:xfrm>
          <a:prstGeom prst="roundRect">
            <a:avLst>
              <a:gd name="adj" fmla="val 5123"/>
            </a:avLst>
          </a:prstGeom>
          <a:solidFill>
            <a:srgbClr val="FFFFFF"/>
          </a:solidFill>
          <a:ln w="22860">
            <a:solidFill>
              <a:srgbClr val="C0C1D7"/>
            </a:solidFill>
            <a:prstDash val="solid"/>
          </a:ln>
        </p:spPr>
        <p:txBody>
          <a:bodyPr/>
          <a:lstStyle/>
          <a:p>
            <a:endParaRPr lang="en-US"/>
          </a:p>
        </p:txBody>
      </p:sp>
      <p:sp>
        <p:nvSpPr>
          <p:cNvPr id="4" name="Shape 2"/>
          <p:cNvSpPr/>
          <p:nvPr/>
        </p:nvSpPr>
        <p:spPr>
          <a:xfrm>
            <a:off x="770930" y="2541032"/>
            <a:ext cx="91440" cy="2141815"/>
          </a:xfrm>
          <a:prstGeom prst="roundRect">
            <a:avLst>
              <a:gd name="adj" fmla="val 91163"/>
            </a:avLst>
          </a:prstGeom>
          <a:solidFill>
            <a:srgbClr val="4950BC"/>
          </a:solidFill>
          <a:ln/>
        </p:spPr>
        <p:txBody>
          <a:bodyPr/>
          <a:lstStyle/>
          <a:p>
            <a:endParaRPr lang="en-US"/>
          </a:p>
        </p:txBody>
      </p:sp>
      <p:sp>
        <p:nvSpPr>
          <p:cNvPr id="5" name="Text 3"/>
          <p:cNvSpPr/>
          <p:nvPr/>
        </p:nvSpPr>
        <p:spPr>
          <a:xfrm>
            <a:off x="1083588" y="2762250"/>
            <a:ext cx="2580680" cy="310158"/>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Inter Bold" pitchFamily="34" charset="0"/>
                <a:ea typeface="Inter Bold" pitchFamily="34" charset="-122"/>
                <a:cs typeface="Inter Bold" pitchFamily="34" charset="-120"/>
              </a:rPr>
              <a:t>Home Digital Support</a:t>
            </a:r>
            <a:endParaRPr lang="en-US" sz="1950" dirty="0"/>
          </a:p>
        </p:txBody>
      </p:sp>
      <p:sp>
        <p:nvSpPr>
          <p:cNvPr id="6" name="Text 4"/>
          <p:cNvSpPr/>
          <p:nvPr/>
        </p:nvSpPr>
        <p:spPr>
          <a:xfrm>
            <a:off x="1083588" y="3191470"/>
            <a:ext cx="5911215" cy="1270159"/>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Inter" pitchFamily="34" charset="0"/>
                <a:ea typeface="Inter" pitchFamily="34" charset="-122"/>
                <a:cs typeface="Inter" pitchFamily="34" charset="-120"/>
              </a:rPr>
              <a:t>Free </a:t>
            </a:r>
            <a:r>
              <a:rPr lang="en-US" sz="1550" b="1" dirty="0">
                <a:solidFill>
                  <a:srgbClr val="272525"/>
                </a:solidFill>
                <a:latin typeface="Inter" pitchFamily="34" charset="0"/>
                <a:ea typeface="Inter" pitchFamily="34" charset="-122"/>
                <a:cs typeface="Inter" pitchFamily="34" charset="-120"/>
              </a:rPr>
              <a:t>home visits by volunteers </a:t>
            </a:r>
            <a:r>
              <a:rPr lang="en-US" sz="1550" dirty="0">
                <a:solidFill>
                  <a:srgbClr val="272525"/>
                </a:solidFill>
                <a:latin typeface="Inter" pitchFamily="34" charset="0"/>
                <a:ea typeface="Inter" pitchFamily="34" charset="-122"/>
                <a:cs typeface="Inter" pitchFamily="34" charset="-120"/>
              </a:rPr>
              <a:t>to help seniors with digital issues. Developed jointly by the City of Helsinki and HelsinkiMission since 2021, winning the Digitukiteko 2025 award.</a:t>
            </a:r>
            <a:endParaRPr lang="en-US" sz="1550" dirty="0"/>
          </a:p>
        </p:txBody>
      </p:sp>
      <p:sp>
        <p:nvSpPr>
          <p:cNvPr id="7" name="Shape 5"/>
          <p:cNvSpPr/>
          <p:nvPr/>
        </p:nvSpPr>
        <p:spPr>
          <a:xfrm>
            <a:off x="7414379" y="2541032"/>
            <a:ext cx="6422231" cy="2141815"/>
          </a:xfrm>
          <a:prstGeom prst="roundRect">
            <a:avLst>
              <a:gd name="adj" fmla="val 5123"/>
            </a:avLst>
          </a:prstGeom>
          <a:solidFill>
            <a:srgbClr val="FFFFFF"/>
          </a:solidFill>
          <a:ln w="22860">
            <a:solidFill>
              <a:srgbClr val="C0C1D7"/>
            </a:solidFill>
            <a:prstDash val="solid"/>
          </a:ln>
        </p:spPr>
        <p:txBody>
          <a:bodyPr/>
          <a:lstStyle/>
          <a:p>
            <a:endParaRPr lang="en-US"/>
          </a:p>
        </p:txBody>
      </p:sp>
      <p:sp>
        <p:nvSpPr>
          <p:cNvPr id="8" name="Shape 6"/>
          <p:cNvSpPr/>
          <p:nvPr/>
        </p:nvSpPr>
        <p:spPr>
          <a:xfrm>
            <a:off x="7391519" y="2541032"/>
            <a:ext cx="91440" cy="2141815"/>
          </a:xfrm>
          <a:prstGeom prst="roundRect">
            <a:avLst>
              <a:gd name="adj" fmla="val 91163"/>
            </a:avLst>
          </a:prstGeom>
          <a:solidFill>
            <a:srgbClr val="4950BC"/>
          </a:solidFill>
          <a:ln/>
        </p:spPr>
        <p:txBody>
          <a:bodyPr/>
          <a:lstStyle/>
          <a:p>
            <a:endParaRPr lang="en-US"/>
          </a:p>
        </p:txBody>
      </p:sp>
      <p:sp>
        <p:nvSpPr>
          <p:cNvPr id="9" name="Text 7"/>
          <p:cNvSpPr/>
          <p:nvPr/>
        </p:nvSpPr>
        <p:spPr>
          <a:xfrm>
            <a:off x="7704177" y="2762250"/>
            <a:ext cx="3000970" cy="310158"/>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Inter Bold" pitchFamily="34" charset="0"/>
                <a:ea typeface="Inter Bold" pitchFamily="34" charset="-122"/>
                <a:cs typeface="Inter Bold" pitchFamily="34" charset="-120"/>
              </a:rPr>
              <a:t>24/7 Chatbot Assistance</a:t>
            </a:r>
            <a:endParaRPr lang="en-US" sz="1950" dirty="0"/>
          </a:p>
        </p:txBody>
      </p:sp>
      <p:sp>
        <p:nvSpPr>
          <p:cNvPr id="10" name="Text 8"/>
          <p:cNvSpPr/>
          <p:nvPr/>
        </p:nvSpPr>
        <p:spPr>
          <a:xfrm>
            <a:off x="7704177" y="3191470"/>
            <a:ext cx="5911215" cy="952619"/>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Inter" pitchFamily="34" charset="0"/>
                <a:ea typeface="Inter" pitchFamily="34" charset="-122"/>
                <a:cs typeface="Inter" pitchFamily="34" charset="-120"/>
              </a:rPr>
              <a:t>Sotebotti Hester chatbot provides round-the-clock guidance on </a:t>
            </a:r>
            <a:r>
              <a:rPr lang="en-US" sz="1550" b="1" dirty="0">
                <a:solidFill>
                  <a:srgbClr val="272525"/>
                </a:solidFill>
                <a:latin typeface="Inter" pitchFamily="34" charset="0"/>
                <a:ea typeface="Inter" pitchFamily="34" charset="-122"/>
                <a:cs typeface="Inter" pitchFamily="34" charset="-120"/>
              </a:rPr>
              <a:t>health and social services</a:t>
            </a:r>
            <a:r>
              <a:rPr lang="en-US" sz="1550" dirty="0">
                <a:solidFill>
                  <a:srgbClr val="272525"/>
                </a:solidFill>
                <a:latin typeface="Inter" pitchFamily="34" charset="0"/>
                <a:ea typeface="Inter" pitchFamily="34" charset="-122"/>
                <a:cs typeface="Inter" pitchFamily="34" charset="-120"/>
              </a:rPr>
              <a:t>, ensuring help is always available.</a:t>
            </a:r>
            <a:endParaRPr lang="en-US" sz="1550" dirty="0"/>
          </a:p>
        </p:txBody>
      </p:sp>
      <p:sp>
        <p:nvSpPr>
          <p:cNvPr id="11" name="Shape 9"/>
          <p:cNvSpPr/>
          <p:nvPr/>
        </p:nvSpPr>
        <p:spPr>
          <a:xfrm>
            <a:off x="793790" y="4881205"/>
            <a:ext cx="6422231" cy="1824276"/>
          </a:xfrm>
          <a:prstGeom prst="roundRect">
            <a:avLst>
              <a:gd name="adj" fmla="val 6015"/>
            </a:avLst>
          </a:prstGeom>
          <a:solidFill>
            <a:srgbClr val="FFFFFF"/>
          </a:solidFill>
          <a:ln w="22860">
            <a:solidFill>
              <a:srgbClr val="C0C1D7"/>
            </a:solidFill>
            <a:prstDash val="solid"/>
          </a:ln>
        </p:spPr>
        <p:txBody>
          <a:bodyPr/>
          <a:lstStyle/>
          <a:p>
            <a:endParaRPr lang="en-US"/>
          </a:p>
        </p:txBody>
      </p:sp>
      <p:sp>
        <p:nvSpPr>
          <p:cNvPr id="12" name="Shape 10"/>
          <p:cNvSpPr/>
          <p:nvPr/>
        </p:nvSpPr>
        <p:spPr>
          <a:xfrm>
            <a:off x="770930" y="4881205"/>
            <a:ext cx="91440" cy="1824276"/>
          </a:xfrm>
          <a:prstGeom prst="roundRect">
            <a:avLst>
              <a:gd name="adj" fmla="val 91163"/>
            </a:avLst>
          </a:prstGeom>
          <a:solidFill>
            <a:srgbClr val="4950BC"/>
          </a:solidFill>
          <a:ln/>
        </p:spPr>
        <p:txBody>
          <a:bodyPr/>
          <a:lstStyle/>
          <a:p>
            <a:endParaRPr lang="en-US"/>
          </a:p>
        </p:txBody>
      </p:sp>
      <p:sp>
        <p:nvSpPr>
          <p:cNvPr id="13" name="Text 11"/>
          <p:cNvSpPr/>
          <p:nvPr/>
        </p:nvSpPr>
        <p:spPr>
          <a:xfrm>
            <a:off x="1083588" y="5102423"/>
            <a:ext cx="2623423" cy="310158"/>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Inter Bold" pitchFamily="34" charset="0"/>
                <a:ea typeface="Inter Bold" pitchFamily="34" charset="-122"/>
                <a:cs typeface="Inter Bold" pitchFamily="34" charset="-120"/>
              </a:rPr>
              <a:t>Proxy Access System</a:t>
            </a:r>
            <a:endParaRPr lang="en-US" sz="1950" dirty="0"/>
          </a:p>
        </p:txBody>
      </p:sp>
      <p:sp>
        <p:nvSpPr>
          <p:cNvPr id="14" name="Text 12"/>
          <p:cNvSpPr/>
          <p:nvPr/>
        </p:nvSpPr>
        <p:spPr>
          <a:xfrm>
            <a:off x="1083588" y="5531644"/>
            <a:ext cx="5911215" cy="635079"/>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Inter" pitchFamily="34" charset="0"/>
                <a:ea typeface="Inter" pitchFamily="34" charset="-122"/>
                <a:cs typeface="Inter" pitchFamily="34" charset="-120"/>
              </a:rPr>
              <a:t>Maisa client portal allows caregivers to </a:t>
            </a:r>
            <a:r>
              <a:rPr lang="en-US" sz="1550" b="1" dirty="0">
                <a:solidFill>
                  <a:srgbClr val="272525"/>
                </a:solidFill>
                <a:latin typeface="Inter" pitchFamily="34" charset="0"/>
                <a:ea typeface="Inter" pitchFamily="34" charset="-122"/>
                <a:cs typeface="Inter" pitchFamily="34" charset="-120"/>
              </a:rPr>
              <a:t>act on behalf </a:t>
            </a:r>
            <a:r>
              <a:rPr lang="en-US" sz="1550" dirty="0">
                <a:solidFill>
                  <a:srgbClr val="272525"/>
                </a:solidFill>
                <a:latin typeface="Inter" pitchFamily="34" charset="0"/>
                <a:ea typeface="Inter" pitchFamily="34" charset="-122"/>
                <a:cs typeface="Inter" pitchFamily="34" charset="-120"/>
              </a:rPr>
              <a:t>of vulnerable individuals with proper consent tracking.</a:t>
            </a:r>
            <a:endParaRPr lang="en-US" sz="1550" dirty="0"/>
          </a:p>
        </p:txBody>
      </p:sp>
      <p:sp>
        <p:nvSpPr>
          <p:cNvPr id="15" name="Shape 13"/>
          <p:cNvSpPr/>
          <p:nvPr/>
        </p:nvSpPr>
        <p:spPr>
          <a:xfrm>
            <a:off x="7414379" y="4881205"/>
            <a:ext cx="6422231" cy="1824276"/>
          </a:xfrm>
          <a:prstGeom prst="roundRect">
            <a:avLst>
              <a:gd name="adj" fmla="val 6015"/>
            </a:avLst>
          </a:prstGeom>
          <a:solidFill>
            <a:srgbClr val="FFFFFF"/>
          </a:solidFill>
          <a:ln w="22860">
            <a:solidFill>
              <a:srgbClr val="C0C1D7"/>
            </a:solidFill>
            <a:prstDash val="solid"/>
          </a:ln>
        </p:spPr>
        <p:txBody>
          <a:bodyPr/>
          <a:lstStyle/>
          <a:p>
            <a:endParaRPr lang="en-US"/>
          </a:p>
        </p:txBody>
      </p:sp>
      <p:sp>
        <p:nvSpPr>
          <p:cNvPr id="16" name="Shape 14"/>
          <p:cNvSpPr/>
          <p:nvPr/>
        </p:nvSpPr>
        <p:spPr>
          <a:xfrm>
            <a:off x="7391519" y="4881205"/>
            <a:ext cx="91440" cy="1824276"/>
          </a:xfrm>
          <a:prstGeom prst="roundRect">
            <a:avLst>
              <a:gd name="adj" fmla="val 91163"/>
            </a:avLst>
          </a:prstGeom>
          <a:solidFill>
            <a:srgbClr val="4950BC"/>
          </a:solidFill>
          <a:ln/>
        </p:spPr>
        <p:txBody>
          <a:bodyPr/>
          <a:lstStyle/>
          <a:p>
            <a:endParaRPr lang="en-US"/>
          </a:p>
        </p:txBody>
      </p:sp>
      <p:sp>
        <p:nvSpPr>
          <p:cNvPr id="17" name="Text 15"/>
          <p:cNvSpPr/>
          <p:nvPr/>
        </p:nvSpPr>
        <p:spPr>
          <a:xfrm>
            <a:off x="7704177" y="5102423"/>
            <a:ext cx="3546396" cy="310158"/>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Inter Bold" pitchFamily="34" charset="0"/>
                <a:ea typeface="Inter Bold" pitchFamily="34" charset="-122"/>
                <a:cs typeface="Inter Bold" pitchFamily="34" charset="-120"/>
              </a:rPr>
              <a:t>Community Support Network</a:t>
            </a:r>
            <a:endParaRPr lang="en-US" sz="1950" dirty="0"/>
          </a:p>
        </p:txBody>
      </p:sp>
      <p:sp>
        <p:nvSpPr>
          <p:cNvPr id="18" name="Text 16"/>
          <p:cNvSpPr/>
          <p:nvPr/>
        </p:nvSpPr>
        <p:spPr>
          <a:xfrm>
            <a:off x="7704177" y="5531644"/>
            <a:ext cx="5911215" cy="952619"/>
          </a:xfrm>
          <a:prstGeom prst="rect">
            <a:avLst/>
          </a:prstGeom>
          <a:noFill/>
          <a:ln/>
        </p:spPr>
        <p:txBody>
          <a:bodyPr wrap="square" lIns="0" tIns="0" rIns="0" bIns="0" rtlCol="0" anchor="t"/>
          <a:lstStyle/>
          <a:p>
            <a:pPr marL="0" indent="0" algn="l">
              <a:lnSpc>
                <a:spcPts val="2500"/>
              </a:lnSpc>
              <a:buNone/>
            </a:pPr>
            <a:r>
              <a:rPr lang="en-US" sz="1550" b="1" dirty="0">
                <a:solidFill>
                  <a:srgbClr val="272525"/>
                </a:solidFill>
                <a:latin typeface="Inter" pitchFamily="34" charset="0"/>
                <a:ea typeface="Inter" pitchFamily="34" charset="-122"/>
                <a:cs typeface="Inter" pitchFamily="34" charset="-120"/>
              </a:rPr>
              <a:t>Digital support </a:t>
            </a:r>
            <a:r>
              <a:rPr lang="en-US" sz="1550" dirty="0">
                <a:solidFill>
                  <a:srgbClr val="272525"/>
                </a:solidFill>
                <a:latin typeface="Inter" pitchFamily="34" charset="0"/>
                <a:ea typeface="Inter" pitchFamily="34" charset="-122"/>
                <a:cs typeface="Inter" pitchFamily="34" charset="-120"/>
              </a:rPr>
              <a:t>available at libraries, community centers, service centers, and adult education facilities throughout the city.</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69E415-3BE8-4252-B4F7-96D7869AFB5D}">
  <we:reference id="6A7BD4F3-0563-43AF-8C08-79110EEBDFF6" version="1.1.4.0" store="EXCatalog" storeType="EXCatalog"/>
  <we:alternateReferences>
    <we:reference id="WA104381155" version="1.1.4.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147</TotalTime>
  <Words>2715</Words>
  <Application>Microsoft Office PowerPoint</Application>
  <PresentationFormat>Custom</PresentationFormat>
  <Paragraphs>299</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Inter</vt:lpstr>
      <vt:lpstr>Calibri</vt:lpstr>
      <vt:lpstr>Arial</vt:lpstr>
      <vt:lpstr>Inter Light</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em</cp:lastModifiedBy>
  <cp:revision>18</cp:revision>
  <dcterms:created xsi:type="dcterms:W3CDTF">2025-12-02T23:33:27Z</dcterms:created>
  <dcterms:modified xsi:type="dcterms:W3CDTF">2025-12-05T12:21:53Z</dcterms:modified>
</cp:coreProperties>
</file>